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3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7495"/>
    <p:restoredTop sz="94660"/>
  </p:normalViewPr>
  <p:slideViewPr>
    <p:cSldViewPr snapToGrid="0">
      <p:cViewPr varScale="1">
        <p:scale>
          <a:sx n="91" d="100"/>
          <a:sy n="91" d="100"/>
        </p:scale>
        <p:origin x="926" y="-48"/>
      </p:cViewPr>
      <p:guideLst>
        <p:guide orient="horz" pos="2156"/>
        <p:guide orient="horz" pos="1264"/>
        <p:guide orient="horz" pos="2338"/>
        <p:guide pos="3116"/>
        <p:guide pos="6999"/>
        <p:guide pos="1789"/>
        <p:guide pos="1679"/>
        <p:guide pos="1428"/>
        <p:guide pos="1464"/>
        <p:guide pos="183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216" y="-96"/>
      </p:cViewPr>
      <p:guideLst>
        <p:guide orient="horz" pos="2876"/>
        <p:guide pos="2156"/>
      </p:guideLst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presProps" Target="presProps.xml"  /><Relationship Id="rId38" Type="http://schemas.openxmlformats.org/officeDocument/2006/relationships/viewProps" Target="viewProps.xml"  /><Relationship Id="rId39" Type="http://schemas.openxmlformats.org/officeDocument/2006/relationships/theme" Target="theme/theme1.xml"  /><Relationship Id="rId4" Type="http://schemas.openxmlformats.org/officeDocument/2006/relationships/slide" Target="slides/slide2.xml"  /><Relationship Id="rId40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95372B6-6ABB-40DF-906D-DFEF92D58FCB}" type="datetime1">
              <a:rPr lang="ko-KR" altLang="en-US"/>
              <a:pPr lvl="0">
                <a:defRPr lang="ko-KR" altLang="en-US"/>
              </a:pPr>
              <a:t>2021-06-18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C635CF3D-1C25-47B3-9390-9BBB09CD2B3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jpeg"  /><Relationship Id="rId3" Type="http://schemas.openxmlformats.org/officeDocument/2006/relationships/image" Target="../media/image15.jpe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hyperlink" Target="https://github.com/Photalk/Photalk" TargetMode="External"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Relationship Id="rId3" Type="http://schemas.openxmlformats.org/officeDocument/2006/relationships/hyperlink" Target="http://seminify.iptime.org:3953/" TargetMode="External"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Relationship Id="rId3" Type="http://schemas.openxmlformats.org/officeDocument/2006/relationships/image" Target="../media/image3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gif"  /><Relationship Id="rId5" Type="http://schemas.openxmlformats.org/officeDocument/2006/relationships/image" Target="../media/image46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pic>
        <p:nvPicPr>
          <p:cNvPr id="5" name="그래픽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335212" y="-721050"/>
            <a:ext cx="4670425" cy="286418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70478" y="2004669"/>
            <a:ext cx="5276311" cy="830997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800" b="1" dirty="0">
                <a:solidFill>
                  <a:schemeClr val="bg1"/>
                </a:solidFill>
                <a:latin typeface="맑은 고딕"/>
                <a:cs typeface="맑은 고딕"/>
              </a:rPr>
              <a:t>탐라 저장소</a:t>
            </a:r>
            <a:endParaRPr lang="en-US" altLang="ko-KR" sz="4800" b="1" dirty="0">
              <a:solidFill>
                <a:schemeClr val="bg1"/>
              </a:solidFill>
              <a:latin typeface="맑은 고딕"/>
              <a:cs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26855" y="0"/>
            <a:ext cx="2519229" cy="1523999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14838" y="4274677"/>
            <a:ext cx="2519229" cy="2823673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" name="그림 3" descr="장난감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46746" y="3996786"/>
            <a:ext cx="3569052" cy="335081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2" name="타원 1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하트 2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CF58DA8-25BA-4867-9DE3-79153E5228D7}"/>
              </a:ext>
            </a:extLst>
          </p:cNvPr>
          <p:cNvSpPr txBox="1"/>
          <p:nvPr/>
        </p:nvSpPr>
        <p:spPr>
          <a:xfrm>
            <a:off x="3914889" y="4854995"/>
            <a:ext cx="21874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2B6DA9"/>
                </a:solidFill>
              </a:rPr>
              <a:t>팀명</a:t>
            </a:r>
            <a:r>
              <a:rPr lang="en-US" altLang="ko-KR" dirty="0">
                <a:solidFill>
                  <a:srgbClr val="2B6DA9"/>
                </a:solidFill>
              </a:rPr>
              <a:t>: </a:t>
            </a:r>
            <a:r>
              <a:rPr lang="ko-KR" altLang="en-US" dirty="0" err="1">
                <a:solidFill>
                  <a:srgbClr val="2B6DA9"/>
                </a:solidFill>
              </a:rPr>
              <a:t>찍어봅서</a:t>
            </a:r>
            <a:endParaRPr lang="en-US" altLang="ko-KR" dirty="0">
              <a:solidFill>
                <a:srgbClr val="2B6DA9"/>
              </a:solidFill>
            </a:endParaRPr>
          </a:p>
          <a:p>
            <a:pPr algn="ctr"/>
            <a:endParaRPr lang="en-US" altLang="ko-KR" dirty="0">
              <a:solidFill>
                <a:srgbClr val="2B6DA9"/>
              </a:solidFill>
            </a:endParaRPr>
          </a:p>
          <a:p>
            <a:pPr algn="ctr"/>
            <a:r>
              <a:rPr lang="ko-KR" altLang="en-US" dirty="0">
                <a:solidFill>
                  <a:srgbClr val="2B6DA9"/>
                </a:solidFill>
              </a:rPr>
              <a:t>정승원</a:t>
            </a:r>
            <a:r>
              <a:rPr lang="en-US" altLang="ko-KR" dirty="0">
                <a:solidFill>
                  <a:srgbClr val="2B6DA9"/>
                </a:solidFill>
              </a:rPr>
              <a:t>(PM)</a:t>
            </a:r>
          </a:p>
          <a:p>
            <a:pPr algn="ctr"/>
            <a:r>
              <a:rPr lang="ko-KR" altLang="en-US" dirty="0">
                <a:solidFill>
                  <a:srgbClr val="2B6DA9"/>
                </a:solidFill>
              </a:rPr>
              <a:t>권영기</a:t>
            </a:r>
            <a:endParaRPr lang="en-US" altLang="ko-KR" dirty="0">
              <a:solidFill>
                <a:srgbClr val="2B6DA9"/>
              </a:solidFill>
            </a:endParaRPr>
          </a:p>
          <a:p>
            <a:pPr algn="ctr"/>
            <a:r>
              <a:rPr lang="ko-KR" altLang="en-US" dirty="0" err="1">
                <a:solidFill>
                  <a:srgbClr val="2B6DA9"/>
                </a:solidFill>
              </a:rPr>
              <a:t>변세민</a:t>
            </a:r>
            <a:endParaRPr lang="en-US" altLang="ko-KR" dirty="0">
              <a:solidFill>
                <a:srgbClr val="2B6DA9"/>
              </a:solidFill>
            </a:endParaRPr>
          </a:p>
          <a:p>
            <a:pPr algn="ctr"/>
            <a:r>
              <a:rPr lang="ko-KR" altLang="en-US" dirty="0" err="1">
                <a:solidFill>
                  <a:srgbClr val="2B6DA9"/>
                </a:solidFill>
              </a:rPr>
              <a:t>정승혁</a:t>
            </a:r>
            <a:endParaRPr lang="ko-KR" altLang="en-US" dirty="0">
              <a:solidFill>
                <a:srgbClr val="2B6DA9"/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직사각형 1026"/>
          <p:cNvSpPr/>
          <p:nvPr/>
        </p:nvSpPr>
        <p:spPr>
          <a:xfrm>
            <a:off x="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14" name="타원 13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하트 14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" name="TextBox 1"/>
          <p:cNvSpPr txBox="1"/>
          <p:nvPr/>
        </p:nvSpPr>
        <p:spPr>
          <a:xfrm>
            <a:off x="962025" y="227227"/>
            <a:ext cx="1847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endParaRPr lang="ko-KR" altLang="en-US" sz="2400" b="1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274213" y="181508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맑은 고딕"/>
              </a:rPr>
              <a:t>진행과정</a:t>
            </a:r>
            <a:endParaRPr lang="ko-KR" altLang="en-US" sz="3200" b="1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26" name="직사각형 18"/>
          <p:cNvSpPr/>
          <p:nvPr/>
        </p:nvSpPr>
        <p:spPr>
          <a:xfrm flipV="1">
            <a:off x="0" y="888861"/>
            <a:ext cx="2719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4213" y="1824673"/>
            <a:ext cx="9440838" cy="5033327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73440" y="5440868"/>
            <a:ext cx="3442109" cy="1710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주</a:t>
            </a:r>
            <a:r>
              <a:rPr lang="en-US" altLang="ko-KR" sz="1400"/>
              <a:t> 2</a:t>
            </a:r>
            <a:r>
              <a:rPr lang="ko-KR" altLang="en-US" sz="1400"/>
              <a:t>회 회의로 결정</a:t>
            </a:r>
            <a:endParaRPr lang="ko-KR" altLang="en-US" sz="1400"/>
          </a:p>
          <a:p>
            <a:pPr lvl="0">
              <a:defRPr/>
            </a:pPr>
            <a:endParaRPr lang="en-US" altLang="ko-KR" sz="1400"/>
          </a:p>
          <a:p>
            <a:pPr lvl="0">
              <a:defRPr/>
            </a:pPr>
            <a:r>
              <a:rPr lang="ko-KR" altLang="en-US" sz="1400"/>
              <a:t>깃허브를 이용해 활동 공유</a:t>
            </a:r>
            <a:endParaRPr lang="ko-KR" altLang="en-US" sz="1400"/>
          </a:p>
          <a:p>
            <a:pPr lvl="0">
              <a:defRPr/>
            </a:pPr>
            <a:endParaRPr lang="en-US" altLang="ko-KR" sz="1400"/>
          </a:p>
          <a:p>
            <a:pPr lvl="0">
              <a:defRPr/>
            </a:pPr>
            <a:r>
              <a:rPr lang="en-US" altLang="ko-KR" sz="1400"/>
              <a:t>ToDo list</a:t>
            </a:r>
            <a:r>
              <a:rPr lang="ko-KR" altLang="en-US" sz="1400"/>
              <a:t>작성하여 세분화된 목표 설정</a:t>
            </a:r>
            <a:endParaRPr lang="ko-KR" altLang="en-US" sz="1400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62411" y="4937704"/>
            <a:ext cx="27909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Github</a:t>
            </a:r>
            <a:r>
              <a:rPr lang="ko-KR" altLang="en-US" sz="1600"/>
              <a:t> 프로젝트 진행</a:t>
            </a:r>
            <a:endParaRPr lang="ko-KR" altLang="en-US" sz="16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60623" y="2047996"/>
            <a:ext cx="2582590" cy="32282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30708" y="5668511"/>
            <a:ext cx="2424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To-do list</a:t>
            </a: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9856" y="2137464"/>
            <a:ext cx="3662356" cy="2425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직사각형 1026"/>
          <p:cNvSpPr/>
          <p:nvPr/>
        </p:nvSpPr>
        <p:spPr>
          <a:xfrm>
            <a:off x="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14" name="타원 13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하트 14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1">
            <a:extLst>
              <a:ext uri="{FF2B5EF4-FFF2-40B4-BE49-F238E27FC236}">
                <a16:creationId xmlns:a16="http://schemas.microsoft.com/office/drawing/2014/main" id="{B3CEFFCE-705A-4296-BC98-F8E89108AEB0}"/>
              </a:ext>
            </a:extLst>
          </p:cNvPr>
          <p:cNvSpPr txBox="1"/>
          <p:nvPr/>
        </p:nvSpPr>
        <p:spPr>
          <a:xfrm>
            <a:off x="962025" y="227227"/>
            <a:ext cx="1847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endParaRPr lang="ko-KR" altLang="en-US" sz="2400" b="1" dirty="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E2BB0193-C29A-47BB-A6B3-F9FB74895A2B}"/>
              </a:ext>
            </a:extLst>
          </p:cNvPr>
          <p:cNvSpPr txBox="1"/>
          <p:nvPr/>
        </p:nvSpPr>
        <p:spPr>
          <a:xfrm>
            <a:off x="274213" y="181508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solidFill>
                  <a:schemeClr val="bg1"/>
                </a:solidFill>
                <a:latin typeface="맑은 고딕"/>
              </a:rPr>
              <a:t>진행과정</a:t>
            </a:r>
          </a:p>
        </p:txBody>
      </p:sp>
      <p:sp>
        <p:nvSpPr>
          <p:cNvPr id="26" name="직사각형 18">
            <a:extLst>
              <a:ext uri="{FF2B5EF4-FFF2-40B4-BE49-F238E27FC236}">
                <a16:creationId xmlns:a16="http://schemas.microsoft.com/office/drawing/2014/main" id="{60D0CBC8-EB2D-45C1-AF2F-BC7595AA172F}"/>
              </a:ext>
            </a:extLst>
          </p:cNvPr>
          <p:cNvSpPr/>
          <p:nvPr/>
        </p:nvSpPr>
        <p:spPr>
          <a:xfrm flipV="1">
            <a:off x="0" y="888861"/>
            <a:ext cx="2719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2DE500-D6CA-4858-A999-59F7C57C3CD8}"/>
              </a:ext>
            </a:extLst>
          </p:cNvPr>
          <p:cNvSpPr/>
          <p:nvPr/>
        </p:nvSpPr>
        <p:spPr>
          <a:xfrm>
            <a:off x="274213" y="1824673"/>
            <a:ext cx="9440838" cy="5033327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CC303-EAEA-4B98-B430-C76D352064CA}"/>
              </a:ext>
            </a:extLst>
          </p:cNvPr>
          <p:cNvSpPr txBox="1"/>
          <p:nvPr/>
        </p:nvSpPr>
        <p:spPr>
          <a:xfrm>
            <a:off x="397491" y="2068730"/>
            <a:ext cx="2424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자료조사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F35C92-476E-45FF-8E4D-A7D9CD900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39" y="3127120"/>
            <a:ext cx="4194490" cy="29776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DF7949-7641-48D2-8E38-6B2E16CE8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352" y="3127119"/>
            <a:ext cx="3249381" cy="297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0731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직사각형 1026"/>
          <p:cNvSpPr/>
          <p:nvPr/>
        </p:nvSpPr>
        <p:spPr>
          <a:xfrm>
            <a:off x="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14" name="타원 13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하트 14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1">
            <a:extLst>
              <a:ext uri="{FF2B5EF4-FFF2-40B4-BE49-F238E27FC236}">
                <a16:creationId xmlns:a16="http://schemas.microsoft.com/office/drawing/2014/main" id="{B3CEFFCE-705A-4296-BC98-F8E89108AEB0}"/>
              </a:ext>
            </a:extLst>
          </p:cNvPr>
          <p:cNvSpPr txBox="1"/>
          <p:nvPr/>
        </p:nvSpPr>
        <p:spPr>
          <a:xfrm>
            <a:off x="962025" y="227227"/>
            <a:ext cx="1847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endParaRPr lang="ko-KR" altLang="en-US" sz="2400" b="1" dirty="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E2BB0193-C29A-47BB-A6B3-F9FB74895A2B}"/>
              </a:ext>
            </a:extLst>
          </p:cNvPr>
          <p:cNvSpPr txBox="1"/>
          <p:nvPr/>
        </p:nvSpPr>
        <p:spPr>
          <a:xfrm>
            <a:off x="274213" y="181508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solidFill>
                  <a:schemeClr val="bg1"/>
                </a:solidFill>
                <a:latin typeface="맑은 고딕"/>
              </a:rPr>
              <a:t>진행과정</a:t>
            </a:r>
          </a:p>
        </p:txBody>
      </p:sp>
      <p:sp>
        <p:nvSpPr>
          <p:cNvPr id="26" name="직사각형 18">
            <a:extLst>
              <a:ext uri="{FF2B5EF4-FFF2-40B4-BE49-F238E27FC236}">
                <a16:creationId xmlns:a16="http://schemas.microsoft.com/office/drawing/2014/main" id="{60D0CBC8-EB2D-45C1-AF2F-BC7595AA172F}"/>
              </a:ext>
            </a:extLst>
          </p:cNvPr>
          <p:cNvSpPr/>
          <p:nvPr/>
        </p:nvSpPr>
        <p:spPr>
          <a:xfrm flipV="1">
            <a:off x="0" y="888861"/>
            <a:ext cx="2719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2DE500-D6CA-4858-A999-59F7C57C3CD8}"/>
              </a:ext>
            </a:extLst>
          </p:cNvPr>
          <p:cNvSpPr/>
          <p:nvPr/>
        </p:nvSpPr>
        <p:spPr>
          <a:xfrm>
            <a:off x="274213" y="1824673"/>
            <a:ext cx="9440838" cy="5033327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ED5F01-B63B-4F07-9E08-1FF3BE6F3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59" y="2005581"/>
            <a:ext cx="3685879" cy="207330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CC95450-D540-4420-8338-8F720CE634A7}"/>
              </a:ext>
            </a:extLst>
          </p:cNvPr>
          <p:cNvSpPr/>
          <p:nvPr/>
        </p:nvSpPr>
        <p:spPr>
          <a:xfrm>
            <a:off x="4876988" y="2995746"/>
            <a:ext cx="738106" cy="433254"/>
          </a:xfrm>
          <a:prstGeom prst="rightArrow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9497429-C74E-4C82-94FE-306BA22545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659" y="4897295"/>
            <a:ext cx="3772719" cy="180776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0347375-E554-4E16-B125-D793A3FF8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62" y="2128481"/>
            <a:ext cx="4154712" cy="1950407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6E3491B-E187-48DE-8E34-65DF21BAB701}"/>
              </a:ext>
            </a:extLst>
          </p:cNvPr>
          <p:cNvSpPr/>
          <p:nvPr/>
        </p:nvSpPr>
        <p:spPr>
          <a:xfrm rot="5400000">
            <a:off x="7398564" y="4270565"/>
            <a:ext cx="738108" cy="435053"/>
          </a:xfrm>
          <a:prstGeom prst="rightArrow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7280512E-3E48-4BBF-80C3-4B061AC5DD95}"/>
              </a:ext>
            </a:extLst>
          </p:cNvPr>
          <p:cNvSpPr/>
          <p:nvPr/>
        </p:nvSpPr>
        <p:spPr>
          <a:xfrm rot="10800000">
            <a:off x="4920434" y="5679347"/>
            <a:ext cx="694659" cy="433252"/>
          </a:xfrm>
          <a:prstGeom prst="rightArrow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3ACE446-C8A3-4795-A1F7-B9ED10394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48" y="4762178"/>
            <a:ext cx="3927751" cy="191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54356"/>
      </p:ext>
    </p:extLst>
  </p:cSld>
  <p:clrMapOvr>
    <a:masterClrMapping/>
  </p:clrMapOvr>
  <p:transition/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2" name="직사각형 12301"/>
          <p:cNvSpPr/>
          <p:nvPr/>
        </p:nvSpPr>
        <p:spPr>
          <a:xfrm>
            <a:off x="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304" name="TextBox 1"/>
          <p:cNvSpPr txBox="1"/>
          <p:nvPr/>
        </p:nvSpPr>
        <p:spPr>
          <a:xfrm>
            <a:off x="784860" y="219670"/>
            <a:ext cx="2211705" cy="56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맑은 고딕"/>
              </a:rPr>
              <a:t>사용한 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</a:rPr>
              <a:t>API</a:t>
            </a:r>
            <a:endParaRPr lang="ko-KR" altLang="en-US" sz="3200" b="1">
              <a:solidFill>
                <a:schemeClr val="bg1"/>
              </a:solidFill>
              <a:latin typeface="맑은 고딕"/>
            </a:endParaRPr>
          </a:p>
        </p:txBody>
      </p:sp>
      <p:grpSp>
        <p:nvGrpSpPr>
          <p:cNvPr id="16" name="그룹 15"/>
          <p:cNvGrpSpPr/>
          <p:nvPr/>
        </p:nvGrpSpPr>
        <p:grpSpPr>
          <a:xfrm rot="0"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17" name="타원 16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하트 17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" name="직사각형 18"/>
          <p:cNvSpPr/>
          <p:nvPr/>
        </p:nvSpPr>
        <p:spPr>
          <a:xfrm>
            <a:off x="0" y="843142"/>
            <a:ext cx="383984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6192" y="1778953"/>
            <a:ext cx="9440838" cy="5033327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9137" y="2205789"/>
            <a:ext cx="3519935" cy="3102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72651" y="5641658"/>
            <a:ext cx="2446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카카오맵 </a:t>
            </a:r>
            <a:r>
              <a:rPr lang="en-US" altLang="ko-KR"/>
              <a:t>API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334391" y="5558589"/>
            <a:ext cx="24464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공공데이터포털 </a:t>
            </a:r>
            <a:r>
              <a:rPr lang="en-US" altLang="ko-KR"/>
              <a:t>API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(</a:t>
            </a:r>
            <a:r>
              <a:rPr lang="ko-KR" altLang="en-US"/>
              <a:t>제주 신화</a:t>
            </a:r>
            <a:r>
              <a:rPr lang="en-US" altLang="ko-KR"/>
              <a:t>,</a:t>
            </a:r>
            <a:r>
              <a:rPr lang="ko-KR" altLang="en-US"/>
              <a:t>민담</a:t>
            </a:r>
            <a:r>
              <a:rPr lang="en-US" altLang="ko-KR"/>
              <a:t>,</a:t>
            </a:r>
            <a:r>
              <a:rPr lang="ko-KR" altLang="en-US"/>
              <a:t>전설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0" y="2475607"/>
            <a:ext cx="4478678" cy="2688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2" name="직사각형 12301"/>
          <p:cNvSpPr/>
          <p:nvPr/>
        </p:nvSpPr>
        <p:spPr>
          <a:xfrm>
            <a:off x="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304" name="TextBox 1"/>
          <p:cNvSpPr txBox="1"/>
          <p:nvPr/>
        </p:nvSpPr>
        <p:spPr>
          <a:xfrm>
            <a:off x="756285" y="196811"/>
            <a:ext cx="3173730" cy="5728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맑은 고딕"/>
              </a:rPr>
              <a:t>사용한 오픈소스</a:t>
            </a:r>
            <a:endParaRPr lang="ko-KR" altLang="en-US" sz="3200" b="1">
              <a:solidFill>
                <a:schemeClr val="bg1"/>
              </a:solidFill>
              <a:latin typeface="맑은 고딕"/>
            </a:endParaRPr>
          </a:p>
        </p:txBody>
      </p:sp>
      <p:grpSp>
        <p:nvGrpSpPr>
          <p:cNvPr id="16" name="그룹 15"/>
          <p:cNvGrpSpPr/>
          <p:nvPr/>
        </p:nvGrpSpPr>
        <p:grpSpPr>
          <a:xfrm rot="0"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17" name="타원 16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하트 17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" name="직사각형 18"/>
          <p:cNvSpPr/>
          <p:nvPr/>
        </p:nvSpPr>
        <p:spPr>
          <a:xfrm>
            <a:off x="0" y="843142"/>
            <a:ext cx="47352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6192" y="1778953"/>
            <a:ext cx="9440838" cy="5033327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2041411"/>
            <a:ext cx="9144000" cy="1827116"/>
          </a:xfrm>
          <a:prstGeom prst="rect">
            <a:avLst/>
          </a:prstGeom>
        </p:spPr>
      </p:pic>
      <p:pic>
        <p:nvPicPr>
          <p:cNvPr id="1230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6293" y="4253904"/>
            <a:ext cx="8115300" cy="1402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2" name="직사각형 12301"/>
          <p:cNvSpPr/>
          <p:nvPr/>
        </p:nvSpPr>
        <p:spPr>
          <a:xfrm>
            <a:off x="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304" name="TextBox 1"/>
          <p:cNvSpPr txBox="1"/>
          <p:nvPr/>
        </p:nvSpPr>
        <p:spPr>
          <a:xfrm>
            <a:off x="708660" y="196811"/>
            <a:ext cx="3268980" cy="5728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200" b="1">
                <a:solidFill>
                  <a:schemeClr val="bg1"/>
                </a:solidFill>
                <a:latin typeface="맑은 고딕"/>
              </a:rPr>
              <a:t>Github </a:t>
            </a:r>
            <a:r>
              <a:rPr lang="ko-KR" altLang="en-US" sz="3200" b="1">
                <a:solidFill>
                  <a:schemeClr val="bg1"/>
                </a:solidFill>
                <a:latin typeface="맑은 고딕"/>
              </a:rPr>
              <a:t>프로젝트</a:t>
            </a:r>
            <a:endParaRPr lang="ko-KR" altLang="en-US" sz="3200" b="1">
              <a:solidFill>
                <a:schemeClr val="bg1"/>
              </a:solidFill>
              <a:latin typeface="맑은 고딕"/>
            </a:endParaRPr>
          </a:p>
        </p:txBody>
      </p:sp>
      <p:grpSp>
        <p:nvGrpSpPr>
          <p:cNvPr id="16" name="그룹 15"/>
          <p:cNvGrpSpPr/>
          <p:nvPr/>
        </p:nvGrpSpPr>
        <p:grpSpPr>
          <a:xfrm rot="0"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17" name="타원 16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하트 17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" name="직사각형 18"/>
          <p:cNvSpPr/>
          <p:nvPr/>
        </p:nvSpPr>
        <p:spPr>
          <a:xfrm>
            <a:off x="0" y="843142"/>
            <a:ext cx="47352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6192" y="1778953"/>
            <a:ext cx="9440838" cy="5033327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6085" y="2266598"/>
            <a:ext cx="4762196" cy="32038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48174" y="2301663"/>
            <a:ext cx="3495826" cy="3443493"/>
          </a:xfrm>
          <a:prstGeom prst="rect">
            <a:avLst/>
          </a:prstGeom>
        </p:spPr>
      </p:pic>
      <p:sp>
        <p:nvSpPr>
          <p:cNvPr id="12305" name="TextBox 6"/>
          <p:cNvSpPr txBox="1"/>
          <p:nvPr/>
        </p:nvSpPr>
        <p:spPr>
          <a:xfrm>
            <a:off x="2239181" y="5641658"/>
            <a:ext cx="2446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LICENSE</a:t>
            </a:r>
            <a:endParaRPr lang="en-US" altLang="ko-KR"/>
          </a:p>
        </p:txBody>
      </p:sp>
      <p:sp>
        <p:nvSpPr>
          <p:cNvPr id="12306" name="TextBox 6"/>
          <p:cNvSpPr txBox="1"/>
          <p:nvPr/>
        </p:nvSpPr>
        <p:spPr>
          <a:xfrm>
            <a:off x="6638952" y="5978725"/>
            <a:ext cx="2446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README</a:t>
            </a:r>
            <a:endParaRPr lang="en-US" altLang="ko-KR"/>
          </a:p>
        </p:txBody>
      </p:sp>
      <p:sp>
        <p:nvSpPr>
          <p:cNvPr id="12307" name=""/>
          <p:cNvSpPr txBox="1"/>
          <p:nvPr/>
        </p:nvSpPr>
        <p:spPr>
          <a:xfrm>
            <a:off x="2105220" y="6174727"/>
            <a:ext cx="2303495" cy="36704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sp>
        <p:nvSpPr>
          <p:cNvPr id="12308" name=""/>
          <p:cNvSpPr txBox="1"/>
          <p:nvPr/>
        </p:nvSpPr>
        <p:spPr>
          <a:xfrm>
            <a:off x="1877008" y="6172472"/>
            <a:ext cx="3848489" cy="36327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hlinkClick r:id="rId4"/>
              </a:rPr>
              <a:t>https://github.com/Photalk/Photalk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타원 19"/>
          <p:cNvSpPr/>
          <p:nvPr/>
        </p:nvSpPr>
        <p:spPr>
          <a:xfrm>
            <a:off x="2737726" y="1172421"/>
            <a:ext cx="4665558" cy="4665558"/>
          </a:xfrm>
          <a:prstGeom prst="ellipse">
            <a:avLst/>
          </a:prstGeom>
          <a:solidFill>
            <a:schemeClr val="bg1"/>
          </a:solidFill>
          <a:ln w="28575" algn="ctr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553626" y="3935238"/>
            <a:ext cx="3048000" cy="0"/>
          </a:xfrm>
          <a:prstGeom prst="line">
            <a:avLst/>
          </a:prstGeom>
          <a:ln w="38100" algn="ctr">
            <a:solidFill>
              <a:schemeClr val="accent1">
                <a:lumMod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185021" y="2922762"/>
            <a:ext cx="3770968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accent1">
                    <a:lumMod val="70000"/>
                  </a:schemeClr>
                </a:solidFill>
                <a:latin typeface="맑은 고딕"/>
                <a:cs typeface="맑은 고딕"/>
              </a:rPr>
              <a:t>결과물 시연</a:t>
            </a:r>
            <a:endParaRPr lang="en-US" altLang="ko-KR" sz="3600" b="1">
              <a:solidFill>
                <a:schemeClr val="accent1">
                  <a:lumMod val="70000"/>
                </a:schemeClr>
              </a:solidFill>
              <a:latin typeface="맑은 고딕"/>
              <a:cs typeface="맑은 고딕"/>
            </a:endParaRPr>
          </a:p>
        </p:txBody>
      </p:sp>
      <p:pic>
        <p:nvPicPr>
          <p:cNvPr id="12" name="그래픽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335212" y="-721050"/>
            <a:ext cx="4670425" cy="2864183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 rot="0"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15" name="타원 14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하트 15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6" name="직사각형 18445"/>
          <p:cNvSpPr/>
          <p:nvPr/>
        </p:nvSpPr>
        <p:spPr>
          <a:xfrm>
            <a:off x="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448" name="TextBox 1"/>
          <p:cNvSpPr txBox="1"/>
          <p:nvPr/>
        </p:nvSpPr>
        <p:spPr>
          <a:xfrm>
            <a:off x="593413" y="202302"/>
            <a:ext cx="265489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맑은 고딕"/>
              </a:rPr>
              <a:t>결과물 시연</a:t>
            </a:r>
            <a:endParaRPr lang="ko-KR" altLang="en-US" sz="3600" b="1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18449" name="직사각형 18"/>
          <p:cNvSpPr/>
          <p:nvPr/>
        </p:nvSpPr>
        <p:spPr>
          <a:xfrm flipV="1">
            <a:off x="0" y="888862"/>
            <a:ext cx="410425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 rot="0"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28" name="타원 27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하트 28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73075" y="1823441"/>
            <a:ext cx="9122518" cy="4629867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52662" y="2222953"/>
            <a:ext cx="5400675" cy="31314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52662" y="5620672"/>
            <a:ext cx="5397500" cy="367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hlinkClick r:id="rId3"/>
              </a:rPr>
              <a:t>http://seminify.iptime.org:3953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타원 19"/>
          <p:cNvSpPr/>
          <p:nvPr/>
        </p:nvSpPr>
        <p:spPr>
          <a:xfrm>
            <a:off x="2737726" y="1172421"/>
            <a:ext cx="4665558" cy="4665558"/>
          </a:xfrm>
          <a:prstGeom prst="ellipse">
            <a:avLst/>
          </a:prstGeom>
          <a:solidFill>
            <a:schemeClr val="bg1"/>
          </a:solidFill>
          <a:ln w="28575" algn="ctr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553626" y="3935238"/>
            <a:ext cx="3048000" cy="0"/>
          </a:xfrm>
          <a:prstGeom prst="line">
            <a:avLst/>
          </a:prstGeom>
          <a:ln w="38100" algn="ctr">
            <a:solidFill>
              <a:schemeClr val="accent1">
                <a:lumMod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185021" y="2922762"/>
            <a:ext cx="3770968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 dirty="0">
                <a:solidFill>
                  <a:schemeClr val="accent1">
                    <a:lumMod val="70000"/>
                  </a:schemeClr>
                </a:solidFill>
                <a:latin typeface="맑은 고딕"/>
                <a:cs typeface="맑은 고딕"/>
              </a:rPr>
              <a:t>개인별 성과</a:t>
            </a:r>
            <a:endParaRPr lang="en-US" altLang="ko-KR" sz="3600" b="1" dirty="0">
              <a:solidFill>
                <a:schemeClr val="accent1">
                  <a:lumMod val="70000"/>
                </a:schemeClr>
              </a:solidFill>
              <a:latin typeface="맑은 고딕"/>
              <a:cs typeface="맑은 고딕"/>
            </a:endParaRPr>
          </a:p>
        </p:txBody>
      </p:sp>
      <p:pic>
        <p:nvPicPr>
          <p:cNvPr id="12" name="그래픽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335212" y="-721050"/>
            <a:ext cx="4670425" cy="2864183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15" name="타원 14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하트 15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ransition/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직사각형 3076"/>
          <p:cNvSpPr/>
          <p:nvPr/>
        </p:nvSpPr>
        <p:spPr>
          <a:xfrm>
            <a:off x="-28108" y="-45719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80" name="TextBox 1"/>
          <p:cNvSpPr txBox="1"/>
          <p:nvPr/>
        </p:nvSpPr>
        <p:spPr>
          <a:xfrm>
            <a:off x="91404" y="304801"/>
            <a:ext cx="2380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  <a:cs typeface="맑은 고딕"/>
              </a:rPr>
              <a:t>개인별 성과</a:t>
            </a:r>
            <a:endParaRPr lang="en-US" altLang="ko-KR" sz="3200" b="1">
              <a:solidFill>
                <a:schemeClr val="bg1"/>
              </a:solidFill>
              <a:latin typeface="+mj-ea"/>
              <a:ea typeface="+mj-ea"/>
              <a:cs typeface="맑은 고딕"/>
            </a:endParaRPr>
          </a:p>
        </p:txBody>
      </p:sp>
      <p:sp>
        <p:nvSpPr>
          <p:cNvPr id="35" name="AutoShape 2" descr="DJI í¬í3 4K VS ì¤ì¤ë¯¸ ë¯¸ ëë¡  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rot="0"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21" name="타원 20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하트 22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4" name="직사각형 18"/>
          <p:cNvSpPr/>
          <p:nvPr/>
        </p:nvSpPr>
        <p:spPr>
          <a:xfrm flipV="1">
            <a:off x="1" y="888861"/>
            <a:ext cx="25635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순서도: 연결자 21"/>
          <p:cNvSpPr/>
          <p:nvPr/>
        </p:nvSpPr>
        <p:spPr>
          <a:xfrm>
            <a:off x="246509" y="2198451"/>
            <a:ext cx="3145872" cy="341655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14268" y="2641046"/>
            <a:ext cx="1610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권영기</a:t>
            </a: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25236" y="3144897"/>
            <a:ext cx="2357308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76639" y="3208648"/>
            <a:ext cx="2462517" cy="2056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 sz="1700"/>
              <a:t>Index.html</a:t>
            </a:r>
            <a:r>
              <a:rPr lang="ko-KR" altLang="en-US" sz="1700"/>
              <a:t> 작성</a:t>
            </a:r>
            <a:endParaRPr lang="ko-KR" altLang="en-US" sz="1700"/>
          </a:p>
          <a:p>
            <a:pPr marL="285750" indent="-285750">
              <a:buFont typeface="Arial"/>
              <a:buChar char="•"/>
              <a:defRPr/>
            </a:pPr>
            <a:endParaRPr lang="en-US" altLang="ko-KR" sz="900"/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700"/>
              <a:t>신화</a:t>
            </a:r>
            <a:r>
              <a:rPr lang="en-US" altLang="ko-KR" sz="1700"/>
              <a:t>.json </a:t>
            </a:r>
            <a:r>
              <a:rPr lang="ko-KR" altLang="en-US" sz="1700"/>
              <a:t>자료수집</a:t>
            </a:r>
            <a:endParaRPr lang="ko-KR" altLang="en-US" sz="1700"/>
          </a:p>
          <a:p>
            <a:pPr marL="285750" indent="-285750">
              <a:buFont typeface="Arial"/>
              <a:buChar char="•"/>
              <a:defRPr/>
            </a:pPr>
            <a:endParaRPr lang="en-US" altLang="ko-KR" sz="900"/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700"/>
              <a:t>READ ME </a:t>
            </a:r>
            <a:r>
              <a:rPr lang="ko-KR" altLang="en-US" sz="1700"/>
              <a:t>파일 작성</a:t>
            </a:r>
            <a:endParaRPr lang="ko-KR" altLang="en-US" sz="1700"/>
          </a:p>
          <a:p>
            <a:pPr marL="285750" indent="-285750">
              <a:buFont typeface="Arial"/>
              <a:buChar char="•"/>
              <a:defRPr/>
            </a:pPr>
            <a:endParaRPr lang="en-US" altLang="ko-KR" sz="900"/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700"/>
              <a:t>라이선스 등록</a:t>
            </a:r>
            <a:endParaRPr lang="ko-KR" altLang="en-US" sz="1700"/>
          </a:p>
          <a:p>
            <a:pPr marL="285750" indent="-285750">
              <a:buFont typeface="Arial"/>
              <a:buChar char="•"/>
              <a:defRPr/>
            </a:pPr>
            <a:endParaRPr lang="ko-KR" altLang="en-US" sz="1700"/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700"/>
              <a:t>기말발표</a:t>
            </a:r>
            <a:endParaRPr lang="ko-KR" altLang="en-US" sz="17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53241" y="970382"/>
            <a:ext cx="2931715" cy="32118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32604" y="1721994"/>
            <a:ext cx="3006039" cy="24602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92381" y="4685274"/>
            <a:ext cx="5161462" cy="19881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70147" y="4226825"/>
            <a:ext cx="1702965" cy="374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READ ME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02360" y="4226825"/>
            <a:ext cx="1702965" cy="374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Notice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22210" y="4700752"/>
            <a:ext cx="1702965" cy="364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라이선스</a:t>
            </a:r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2885813"/>
            <a:ext cx="9914400" cy="4074558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7260222" y="4858227"/>
            <a:ext cx="4670425" cy="286418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7134" y="112102"/>
            <a:ext cx="3439576" cy="76944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400" dirty="0">
                <a:solidFill>
                  <a:schemeClr val="accent1">
                    <a:lumMod val="70000"/>
                  </a:schemeClr>
                </a:solidFill>
                <a:latin typeface="맑은 고딕"/>
                <a:cs typeface="맑은 고딕"/>
              </a:rPr>
              <a:t> </a:t>
            </a:r>
            <a:r>
              <a:rPr lang="ko-KR" altLang="en-US" sz="3200" dirty="0">
                <a:solidFill>
                  <a:schemeClr val="accent1">
                    <a:lumMod val="70000"/>
                  </a:schemeClr>
                </a:solidFill>
                <a:latin typeface="맑은 고딕"/>
                <a:cs typeface="맑은 고딕"/>
              </a:rPr>
              <a:t>목차</a:t>
            </a:r>
            <a:endParaRPr lang="en-US" altLang="ko-KR" sz="3200" dirty="0">
              <a:solidFill>
                <a:schemeClr val="accent1">
                  <a:lumMod val="70000"/>
                </a:schemeClr>
              </a:solidFill>
              <a:latin typeface="맑은 고딕"/>
              <a:cs typeface="맑은 고딕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823974" y="152944"/>
            <a:ext cx="863056" cy="863056"/>
          </a:xfrm>
          <a:prstGeom prst="ellipse">
            <a:avLst/>
          </a:prstGeom>
          <a:noFill/>
          <a:ln w="38100">
            <a:solidFill>
              <a:srgbClr val="2B6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하트 28"/>
          <p:cNvSpPr/>
          <p:nvPr/>
        </p:nvSpPr>
        <p:spPr>
          <a:xfrm>
            <a:off x="8979625" y="330800"/>
            <a:ext cx="551753" cy="551753"/>
          </a:xfrm>
          <a:prstGeom prst="heart">
            <a:avLst/>
          </a:prstGeom>
          <a:solidFill>
            <a:srgbClr val="2B6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DD724E-834B-43DA-8C93-790F99380593}"/>
              </a:ext>
            </a:extLst>
          </p:cNvPr>
          <p:cNvSpPr txBox="1"/>
          <p:nvPr/>
        </p:nvSpPr>
        <p:spPr>
          <a:xfrm>
            <a:off x="371193" y="2123773"/>
            <a:ext cx="130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2B6DA9"/>
                </a:solidFill>
              </a:rPr>
              <a:t>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FC3EA9-9507-4BA1-975D-5CBD1FF75E0F}"/>
              </a:ext>
            </a:extLst>
          </p:cNvPr>
          <p:cNvSpPr txBox="1"/>
          <p:nvPr/>
        </p:nvSpPr>
        <p:spPr>
          <a:xfrm>
            <a:off x="1409665" y="3165118"/>
            <a:ext cx="1779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lang="ko-KR" altLang="en-US" dirty="0">
                <a:solidFill>
                  <a:srgbClr val="FFFFFF"/>
                </a:solidFill>
              </a:rPr>
              <a:t>프로젝트   결과물 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0B3361-0C82-479A-8548-3F3ECF2103B5}"/>
              </a:ext>
            </a:extLst>
          </p:cNvPr>
          <p:cNvSpPr txBox="1"/>
          <p:nvPr/>
        </p:nvSpPr>
        <p:spPr>
          <a:xfrm>
            <a:off x="3188813" y="2123773"/>
            <a:ext cx="188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B6DA9"/>
                </a:solidFill>
              </a:rPr>
              <a:t>2.   </a:t>
            </a:r>
            <a:r>
              <a:rPr lang="ko-KR" altLang="en-US" dirty="0">
                <a:solidFill>
                  <a:srgbClr val="2B6DA9"/>
                </a:solidFill>
              </a:rPr>
              <a:t>계획 및 성과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BBC72A-AD5D-4FA3-89EE-8238C4039437}"/>
              </a:ext>
            </a:extLst>
          </p:cNvPr>
          <p:cNvSpPr txBox="1"/>
          <p:nvPr/>
        </p:nvSpPr>
        <p:spPr>
          <a:xfrm>
            <a:off x="5070020" y="3165118"/>
            <a:ext cx="203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5.   </a:t>
            </a:r>
            <a:r>
              <a:rPr lang="ko-KR" altLang="en-US" dirty="0">
                <a:solidFill>
                  <a:srgbClr val="FFFFFF"/>
                </a:solidFill>
              </a:rPr>
              <a:t>프로젝트 후기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2801FF-38B5-4069-BFB3-48A4FD15905E}"/>
              </a:ext>
            </a:extLst>
          </p:cNvPr>
          <p:cNvSpPr txBox="1"/>
          <p:nvPr/>
        </p:nvSpPr>
        <p:spPr>
          <a:xfrm>
            <a:off x="7205799" y="2123773"/>
            <a:ext cx="177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B6DA9"/>
                </a:solidFill>
              </a:rPr>
              <a:t>3.   </a:t>
            </a:r>
            <a:r>
              <a:rPr lang="ko-KR" altLang="en-US" dirty="0">
                <a:solidFill>
                  <a:srgbClr val="2B6DA9"/>
                </a:solidFill>
              </a:rPr>
              <a:t>개인별 성과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482AB95-F2B9-42F0-86C4-9EA60BC1023F}"/>
              </a:ext>
            </a:extLst>
          </p:cNvPr>
          <p:cNvCxnSpPr>
            <a:cxnSpLocks/>
          </p:cNvCxnSpPr>
          <p:nvPr/>
        </p:nvCxnSpPr>
        <p:spPr>
          <a:xfrm>
            <a:off x="-43174" y="857177"/>
            <a:ext cx="3639884" cy="0"/>
          </a:xfrm>
          <a:prstGeom prst="line">
            <a:avLst/>
          </a:prstGeom>
          <a:ln w="38100" algn="ctr">
            <a:solidFill>
              <a:schemeClr val="accent1">
                <a:lumMod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직사각형 3076"/>
          <p:cNvSpPr/>
          <p:nvPr/>
        </p:nvSpPr>
        <p:spPr>
          <a:xfrm>
            <a:off x="-28108" y="-45719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80" name="TextBox 1"/>
          <p:cNvSpPr txBox="1"/>
          <p:nvPr/>
        </p:nvSpPr>
        <p:spPr>
          <a:xfrm>
            <a:off x="91404" y="304801"/>
            <a:ext cx="2380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  <a:cs typeface="맑은 고딕"/>
              </a:rPr>
              <a:t>개인별 성과</a:t>
            </a:r>
            <a:endParaRPr lang="en-US" altLang="ko-KR" sz="3200" b="1">
              <a:solidFill>
                <a:schemeClr val="bg1"/>
              </a:solidFill>
              <a:latin typeface="+mj-ea"/>
              <a:ea typeface="+mj-ea"/>
              <a:cs typeface="맑은 고딕"/>
            </a:endParaRPr>
          </a:p>
        </p:txBody>
      </p:sp>
      <p:sp>
        <p:nvSpPr>
          <p:cNvPr id="35" name="AutoShape 2" descr="DJI í¬í3 4K VS ì¤ì¤ë¯¸ ë¯¸ ëë¡  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rot="0"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21" name="타원 20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하트 22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4" name="직사각형 18"/>
          <p:cNvSpPr/>
          <p:nvPr/>
        </p:nvSpPr>
        <p:spPr>
          <a:xfrm flipV="1">
            <a:off x="1" y="888861"/>
            <a:ext cx="25635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3075" y="1550659"/>
            <a:ext cx="3654738" cy="48502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3665" y="1664763"/>
            <a:ext cx="5217713" cy="40481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10624" y="6503794"/>
            <a:ext cx="2021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신화</a:t>
            </a:r>
            <a:r>
              <a:rPr lang="en-US" altLang="ko-KR">
                <a:solidFill>
                  <a:schemeClr val="bg1"/>
                </a:solidFill>
              </a:rPr>
              <a:t>.json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8860" y="5875580"/>
            <a:ext cx="235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Index.html</a:t>
            </a:r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직사각형 3076"/>
          <p:cNvSpPr/>
          <p:nvPr/>
        </p:nvSpPr>
        <p:spPr>
          <a:xfrm>
            <a:off x="-28108" y="-45719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80" name="TextBox 1"/>
          <p:cNvSpPr txBox="1"/>
          <p:nvPr/>
        </p:nvSpPr>
        <p:spPr>
          <a:xfrm>
            <a:off x="91404" y="304801"/>
            <a:ext cx="2380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  <a:cs typeface="맑은 고딕"/>
              </a:rPr>
              <a:t>개인별 성과</a:t>
            </a:r>
            <a:endParaRPr lang="en-US" altLang="ko-KR" sz="3200" b="1">
              <a:solidFill>
                <a:schemeClr val="bg1"/>
              </a:solidFill>
              <a:latin typeface="+mj-ea"/>
              <a:ea typeface="+mj-ea"/>
              <a:cs typeface="맑은 고딕"/>
            </a:endParaRPr>
          </a:p>
        </p:txBody>
      </p:sp>
      <p:sp>
        <p:nvSpPr>
          <p:cNvPr id="35" name="AutoShape 2" descr="DJI í¬í3 4K VS ì¤ì¤ë¯¸ ë¯¸ ëë¡  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rot="0"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21" name="타원 20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하트 22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4" name="직사각형 18"/>
          <p:cNvSpPr/>
          <p:nvPr/>
        </p:nvSpPr>
        <p:spPr>
          <a:xfrm flipV="1">
            <a:off x="1" y="888861"/>
            <a:ext cx="25635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순서도: 연결자 21"/>
          <p:cNvSpPr/>
          <p:nvPr/>
        </p:nvSpPr>
        <p:spPr>
          <a:xfrm>
            <a:off x="473075" y="2232007"/>
            <a:ext cx="3145872" cy="3066655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240834" y="2674602"/>
            <a:ext cx="1610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정승혁</a:t>
            </a: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51802" y="3178453"/>
            <a:ext cx="2357308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51802" y="3349117"/>
            <a:ext cx="2462517" cy="1459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/>
              <a:t>전설</a:t>
            </a:r>
            <a:r>
              <a:rPr lang="en-US" altLang="ko-KR"/>
              <a:t>.json </a:t>
            </a:r>
            <a:r>
              <a:rPr lang="ko-KR" altLang="en-US"/>
              <a:t>자료 수집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/>
              <a:t>민담</a:t>
            </a:r>
            <a:r>
              <a:rPr lang="en-US" altLang="ko-KR"/>
              <a:t>.json </a:t>
            </a:r>
            <a:r>
              <a:rPr lang="ko-KR" altLang="en-US"/>
              <a:t>자료 수집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/>
              <a:t>PPT</a:t>
            </a:r>
            <a:r>
              <a:rPr lang="ko-KR" altLang="en-US"/>
              <a:t> 작성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96340" y="2066584"/>
            <a:ext cx="2465270" cy="3447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76869" y="2059406"/>
            <a:ext cx="2546670" cy="34477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5248" y="5520183"/>
            <a:ext cx="1274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전설</a:t>
            </a:r>
            <a:r>
              <a:rPr lang="en-US" altLang="ko-KR">
                <a:solidFill>
                  <a:schemeClr val="bg1"/>
                </a:solidFill>
              </a:rPr>
              <a:t>.json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91689" y="5541274"/>
            <a:ext cx="1274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민담</a:t>
            </a:r>
            <a:r>
              <a:rPr lang="en-US" altLang="ko-KR">
                <a:solidFill>
                  <a:schemeClr val="bg1"/>
                </a:solidFill>
              </a:rPr>
              <a:t>.json</a:t>
            </a:r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직사각형 3076"/>
          <p:cNvSpPr/>
          <p:nvPr/>
        </p:nvSpPr>
        <p:spPr>
          <a:xfrm>
            <a:off x="-28108" y="-45719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80" name="TextBox 1"/>
          <p:cNvSpPr txBox="1"/>
          <p:nvPr/>
        </p:nvSpPr>
        <p:spPr>
          <a:xfrm>
            <a:off x="91404" y="304801"/>
            <a:ext cx="2380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  <a:cs typeface="맑은 고딕"/>
              </a:rPr>
              <a:t>개인별 성과</a:t>
            </a:r>
            <a:endParaRPr lang="en-US" altLang="ko-KR" sz="3200" b="1">
              <a:solidFill>
                <a:schemeClr val="bg1"/>
              </a:solidFill>
              <a:latin typeface="+mj-ea"/>
              <a:ea typeface="+mj-ea"/>
              <a:cs typeface="맑은 고딕"/>
            </a:endParaRPr>
          </a:p>
        </p:txBody>
      </p:sp>
      <p:sp>
        <p:nvSpPr>
          <p:cNvPr id="35" name="AutoShape 2" descr="DJI í¬í3 4K VS ì¤ì¤ë¯¸ ë¯¸ ëë¡  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rot="0"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21" name="타원 20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하트 22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4" name="직사각형 18"/>
          <p:cNvSpPr/>
          <p:nvPr/>
        </p:nvSpPr>
        <p:spPr>
          <a:xfrm flipV="1">
            <a:off x="1" y="888861"/>
            <a:ext cx="25635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6375" y="1777294"/>
            <a:ext cx="5348590" cy="2930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18964" y="3031745"/>
            <a:ext cx="5460661" cy="29941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44915" y="5308236"/>
            <a:ext cx="1274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image, PDF</a:t>
            </a:r>
            <a:endParaRPr lang="en-US" altLang="ko-KR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직사각형 3076"/>
          <p:cNvSpPr/>
          <p:nvPr/>
        </p:nvSpPr>
        <p:spPr>
          <a:xfrm>
            <a:off x="-28108" y="-45719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80" name="TextBox 1"/>
          <p:cNvSpPr txBox="1"/>
          <p:nvPr/>
        </p:nvSpPr>
        <p:spPr>
          <a:xfrm>
            <a:off x="91404" y="304801"/>
            <a:ext cx="2380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  <a:cs typeface="맑은 고딕"/>
              </a:rPr>
              <a:t>개인별 성과</a:t>
            </a:r>
            <a:endParaRPr lang="en-US" altLang="ko-KR" sz="3200" b="1">
              <a:solidFill>
                <a:schemeClr val="bg1"/>
              </a:solidFill>
              <a:latin typeface="+mj-ea"/>
              <a:ea typeface="+mj-ea"/>
              <a:cs typeface="맑은 고딕"/>
            </a:endParaRPr>
          </a:p>
        </p:txBody>
      </p:sp>
      <p:sp>
        <p:nvSpPr>
          <p:cNvPr id="35" name="AutoShape 2" descr="DJI í¬í3 4K VS ì¤ì¤ë¯¸ ë¯¸ ëë¡  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rot="0"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21" name="타원 20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하트 22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4" name="직사각형 18"/>
          <p:cNvSpPr/>
          <p:nvPr/>
        </p:nvSpPr>
        <p:spPr>
          <a:xfrm flipV="1">
            <a:off x="1" y="888861"/>
            <a:ext cx="25635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순서도: 연결자 21"/>
          <p:cNvSpPr/>
          <p:nvPr/>
        </p:nvSpPr>
        <p:spPr>
          <a:xfrm>
            <a:off x="473075" y="2232007"/>
            <a:ext cx="3145872" cy="3066655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240834" y="2674602"/>
            <a:ext cx="1610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변세민</a:t>
            </a: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51802" y="3178453"/>
            <a:ext cx="2357308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46593" y="3342515"/>
            <a:ext cx="2530553" cy="1179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/>
              <a:t>오픈소스 </a:t>
            </a:r>
            <a:r>
              <a:rPr lang="en-US" altLang="ko-KR"/>
              <a:t>PDF.js </a:t>
            </a:r>
            <a:r>
              <a:rPr lang="ko-KR" altLang="en-US"/>
              <a:t>적용</a:t>
            </a:r>
            <a:endParaRPr lang="ko-KR" altLang="en-US"/>
          </a:p>
          <a:p>
            <a:pPr marL="285750" indent="-285750">
              <a:buFont typeface="Arial"/>
              <a:buChar char="•"/>
              <a:defRPr/>
            </a:pPr>
            <a:endParaRPr lang="en-US" altLang="ko-KR"/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/>
              <a:t>수집한 자료를 활용하는 </a:t>
            </a:r>
            <a:r>
              <a:rPr lang="en-US" altLang="ko-KR"/>
              <a:t>js </a:t>
            </a:r>
            <a:r>
              <a:rPr lang="ko-KR" altLang="en-US"/>
              <a:t>함수 적용</a:t>
            </a:r>
            <a:endParaRPr lang="en-US" altLang="ko-KR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92152" y="3824018"/>
            <a:ext cx="5067255" cy="27031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1296" y="3351403"/>
            <a:ext cx="1459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PDF.js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5397" y="6488668"/>
            <a:ext cx="3338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공공데이터 </a:t>
            </a:r>
            <a:r>
              <a:rPr lang="en-US" altLang="ko-KR">
                <a:solidFill>
                  <a:schemeClr val="bg1"/>
                </a:solidFill>
              </a:rPr>
              <a:t>API </a:t>
            </a:r>
            <a:r>
              <a:rPr lang="ko-KR" altLang="en-US">
                <a:solidFill>
                  <a:schemeClr val="bg1"/>
                </a:solidFill>
              </a:rPr>
              <a:t>적용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39062" y="1296280"/>
            <a:ext cx="5015136" cy="2046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직사각형 3076"/>
          <p:cNvSpPr/>
          <p:nvPr/>
        </p:nvSpPr>
        <p:spPr>
          <a:xfrm>
            <a:off x="-28108" y="-45719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80" name="TextBox 1"/>
          <p:cNvSpPr txBox="1"/>
          <p:nvPr/>
        </p:nvSpPr>
        <p:spPr>
          <a:xfrm>
            <a:off x="91404" y="304801"/>
            <a:ext cx="2380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  <a:cs typeface="맑은 고딕"/>
              </a:rPr>
              <a:t>개인별 성과</a:t>
            </a:r>
            <a:endParaRPr lang="en-US" altLang="ko-KR" sz="3200" b="1">
              <a:solidFill>
                <a:schemeClr val="bg1"/>
              </a:solidFill>
              <a:latin typeface="+mj-ea"/>
              <a:ea typeface="+mj-ea"/>
              <a:cs typeface="맑은 고딕"/>
            </a:endParaRPr>
          </a:p>
        </p:txBody>
      </p:sp>
      <p:sp>
        <p:nvSpPr>
          <p:cNvPr id="35" name="AutoShape 2" descr="DJI í¬í3 4K VS ì¤ì¤ë¯¸ ë¯¸ ëë¡  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21" name="타원 20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하트 22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4" name="직사각형 18"/>
          <p:cNvSpPr/>
          <p:nvPr/>
        </p:nvSpPr>
        <p:spPr>
          <a:xfrm flipV="1">
            <a:off x="1" y="888861"/>
            <a:ext cx="25635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184A29-1C1B-49B8-832C-ED7AE1B8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5" y="1518640"/>
            <a:ext cx="9263865" cy="41715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84DB36-79B4-48F1-996A-B0D9514A4E69}"/>
              </a:ext>
            </a:extLst>
          </p:cNvPr>
          <p:cNvSpPr txBox="1"/>
          <p:nvPr/>
        </p:nvSpPr>
        <p:spPr>
          <a:xfrm>
            <a:off x="3994659" y="5904934"/>
            <a:ext cx="293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공공데이터</a:t>
            </a:r>
            <a:r>
              <a:rPr lang="en-US" altLang="ko-KR" dirty="0">
                <a:solidFill>
                  <a:schemeClr val="bg1"/>
                </a:solidFill>
              </a:rPr>
              <a:t>API </a:t>
            </a:r>
            <a:r>
              <a:rPr lang="ko-KR" altLang="en-US" dirty="0">
                <a:solidFill>
                  <a:schemeClr val="bg1"/>
                </a:solidFill>
              </a:rPr>
              <a:t> 적용</a:t>
            </a:r>
          </a:p>
        </p:txBody>
      </p:sp>
    </p:spTree>
    <p:extLst>
      <p:ext uri="{BB962C8B-B14F-4D97-AF65-F5344CB8AC3E}">
        <p14:creationId xmlns:p14="http://schemas.microsoft.com/office/powerpoint/2010/main" val="285810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직사각형 3076"/>
          <p:cNvSpPr/>
          <p:nvPr/>
        </p:nvSpPr>
        <p:spPr>
          <a:xfrm>
            <a:off x="-28108" y="-45719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80" name="TextBox 1"/>
          <p:cNvSpPr txBox="1"/>
          <p:nvPr/>
        </p:nvSpPr>
        <p:spPr>
          <a:xfrm>
            <a:off x="91404" y="304801"/>
            <a:ext cx="2380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  <a:cs typeface="맑은 고딕"/>
              </a:rPr>
              <a:t>개인별 성과</a:t>
            </a:r>
            <a:endParaRPr lang="en-US" altLang="ko-KR" sz="3200" b="1">
              <a:solidFill>
                <a:schemeClr val="bg1"/>
              </a:solidFill>
              <a:latin typeface="+mj-ea"/>
              <a:ea typeface="+mj-ea"/>
              <a:cs typeface="맑은 고딕"/>
            </a:endParaRPr>
          </a:p>
        </p:txBody>
      </p:sp>
      <p:sp>
        <p:nvSpPr>
          <p:cNvPr id="35" name="AutoShape 2" descr="DJI í¬í3 4K VS ì¤ì¤ë¯¸ ë¯¸ ëë¡  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rot="0"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21" name="타원 20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하트 22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4" name="직사각형 18"/>
          <p:cNvSpPr/>
          <p:nvPr/>
        </p:nvSpPr>
        <p:spPr>
          <a:xfrm flipV="1">
            <a:off x="1" y="888861"/>
            <a:ext cx="25635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순서도: 연결자 21"/>
          <p:cNvSpPr/>
          <p:nvPr/>
        </p:nvSpPr>
        <p:spPr>
          <a:xfrm>
            <a:off x="473075" y="2232007"/>
            <a:ext cx="3145872" cy="3377675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240834" y="2674602"/>
            <a:ext cx="1610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정승원</a:t>
            </a: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51802" y="3178453"/>
            <a:ext cx="2357308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70581" y="3224172"/>
            <a:ext cx="2719750" cy="2165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600"/>
              <a:t>아이디어 기획</a:t>
            </a:r>
            <a:endParaRPr lang="ko-KR" altLang="en-US" sz="1600"/>
          </a:p>
          <a:p>
            <a:pPr marL="285750" indent="-285750">
              <a:buFont typeface="Arial"/>
              <a:buChar char="•"/>
              <a:defRPr/>
            </a:pPr>
            <a:endParaRPr lang="en-US" altLang="ko-KR" sz="800"/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600"/>
              <a:t>PM (</a:t>
            </a:r>
            <a:r>
              <a:rPr lang="ko-KR" altLang="en-US" sz="1600"/>
              <a:t>활동 관리</a:t>
            </a:r>
            <a:r>
              <a:rPr lang="en-US" altLang="ko-KR" sz="1600"/>
              <a:t>)</a:t>
            </a:r>
            <a:endParaRPr lang="en-US" altLang="ko-KR" sz="1600"/>
          </a:p>
          <a:p>
            <a:pPr marL="285750" indent="-285750">
              <a:buFont typeface="Arial"/>
              <a:buChar char="•"/>
              <a:defRPr/>
            </a:pPr>
            <a:endParaRPr lang="en-US" altLang="ko-KR" sz="800"/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600"/>
              <a:t>카카오맵 </a:t>
            </a:r>
            <a:r>
              <a:rPr lang="en-US" altLang="ko-KR" sz="1600"/>
              <a:t>API </a:t>
            </a:r>
            <a:r>
              <a:rPr lang="ko-KR" altLang="en-US" sz="1600"/>
              <a:t>적용</a:t>
            </a:r>
            <a:endParaRPr lang="ko-KR" altLang="en-US" sz="1600"/>
          </a:p>
          <a:p>
            <a:pPr marL="285750" indent="-285750">
              <a:buFont typeface="Arial"/>
              <a:buChar char="•"/>
              <a:defRPr/>
            </a:pPr>
            <a:endParaRPr lang="en-US" altLang="ko-KR" sz="800"/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600"/>
              <a:t>신화</a:t>
            </a:r>
            <a:r>
              <a:rPr lang="en-US" altLang="ko-KR" sz="1600"/>
              <a:t>,</a:t>
            </a:r>
            <a:r>
              <a:rPr lang="ko-KR" altLang="en-US" sz="1600"/>
              <a:t>전설</a:t>
            </a:r>
            <a:r>
              <a:rPr lang="en-US" altLang="ko-KR" sz="1600"/>
              <a:t>,</a:t>
            </a:r>
            <a:r>
              <a:rPr lang="ko-KR" altLang="en-US" sz="1600"/>
              <a:t>민담 </a:t>
            </a:r>
            <a:r>
              <a:rPr lang="en-US" altLang="ko-KR" sz="1600"/>
              <a:t>html  </a:t>
            </a:r>
            <a:r>
              <a:rPr lang="ko-KR" altLang="en-US" sz="1600"/>
              <a:t>작성</a:t>
            </a:r>
            <a:endParaRPr lang="ko-KR" altLang="en-US" sz="1600"/>
          </a:p>
          <a:p>
            <a:pPr marL="285750" indent="-285750">
              <a:buFont typeface="Arial"/>
              <a:buChar char="•"/>
              <a:defRPr/>
            </a:pPr>
            <a:endParaRPr lang="ko-KR" altLang="en-US" sz="1600"/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600"/>
              <a:t>중간발표 </a:t>
            </a:r>
            <a:endParaRPr lang="ko-KR" altLang="en-US" sz="1600"/>
          </a:p>
          <a:p>
            <a:pPr marL="285750" indent="-285750">
              <a:buFont typeface="Arial"/>
              <a:buChar char="•"/>
              <a:defRPr/>
            </a:pPr>
            <a:endParaRPr lang="en-US" altLang="ko-KR" sz="16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20130" y="571208"/>
            <a:ext cx="4345678" cy="25197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76869" y="3540868"/>
            <a:ext cx="4538969" cy="28690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11867" y="3114722"/>
            <a:ext cx="1668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아이디어 기획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36066" y="6438310"/>
            <a:ext cx="1778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PM (</a:t>
            </a:r>
            <a:r>
              <a:rPr lang="ko-KR" altLang="en-US">
                <a:solidFill>
                  <a:schemeClr val="bg1"/>
                </a:solidFill>
              </a:rPr>
              <a:t>활동관리</a:t>
            </a:r>
            <a:r>
              <a:rPr lang="en-US" altLang="ko-KR">
                <a:solidFill>
                  <a:schemeClr val="bg1"/>
                </a:solidFill>
              </a:rPr>
              <a:t>)</a:t>
            </a:r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직사각형 3076"/>
          <p:cNvSpPr/>
          <p:nvPr/>
        </p:nvSpPr>
        <p:spPr>
          <a:xfrm>
            <a:off x="-28108" y="-45719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80" name="TextBox 1"/>
          <p:cNvSpPr txBox="1"/>
          <p:nvPr/>
        </p:nvSpPr>
        <p:spPr>
          <a:xfrm>
            <a:off x="91404" y="304801"/>
            <a:ext cx="2380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  <a:cs typeface="맑은 고딕"/>
              </a:rPr>
              <a:t>개인별 성과</a:t>
            </a:r>
            <a:endParaRPr lang="en-US" altLang="ko-KR" sz="3200" b="1">
              <a:solidFill>
                <a:schemeClr val="bg1"/>
              </a:solidFill>
              <a:latin typeface="+mj-ea"/>
              <a:ea typeface="+mj-ea"/>
              <a:cs typeface="맑은 고딕"/>
            </a:endParaRPr>
          </a:p>
        </p:txBody>
      </p:sp>
      <p:sp>
        <p:nvSpPr>
          <p:cNvPr id="35" name="AutoShape 2" descr="DJI í¬í3 4K VS ì¤ì¤ë¯¸ ë¯¸ ëë¡  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rot="0"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21" name="타원 20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하트 22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4" name="직사각형 18"/>
          <p:cNvSpPr/>
          <p:nvPr/>
        </p:nvSpPr>
        <p:spPr>
          <a:xfrm flipV="1">
            <a:off x="1" y="888861"/>
            <a:ext cx="25635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6628" y="1082696"/>
            <a:ext cx="5189556" cy="21153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09720" y="3247422"/>
            <a:ext cx="4628903" cy="31142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0675" y="3247422"/>
            <a:ext cx="4100323" cy="33210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3295" y="1082696"/>
            <a:ext cx="1577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카카오맵</a:t>
            </a:r>
            <a:r>
              <a:rPr lang="en-US" altLang="ko-KR">
                <a:solidFill>
                  <a:schemeClr val="bg1"/>
                </a:solidFill>
              </a:rPr>
              <a:t> API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96720" y="6488668"/>
            <a:ext cx="2859239" cy="36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신화</a:t>
            </a:r>
            <a:r>
              <a:rPr lang="en-US" altLang="ko-KR">
                <a:solidFill>
                  <a:schemeClr val="bg1"/>
                </a:solidFill>
              </a:rPr>
              <a:t>,</a:t>
            </a:r>
            <a:r>
              <a:rPr lang="ko-KR" altLang="en-US">
                <a:solidFill>
                  <a:schemeClr val="bg1"/>
                </a:solidFill>
              </a:rPr>
              <a:t> 전설</a:t>
            </a:r>
            <a:r>
              <a:rPr lang="en-US" altLang="ko-KR">
                <a:solidFill>
                  <a:schemeClr val="bg1"/>
                </a:solidFill>
              </a:rPr>
              <a:t>,</a:t>
            </a:r>
            <a:r>
              <a:rPr lang="ko-KR" altLang="en-US">
                <a:solidFill>
                  <a:schemeClr val="bg1"/>
                </a:solidFill>
              </a:rPr>
              <a:t> 민담</a:t>
            </a:r>
            <a:r>
              <a:rPr lang="en-US" altLang="ko-KR">
                <a:solidFill>
                  <a:schemeClr val="bg1"/>
                </a:solidFill>
              </a:rPr>
              <a:t>.html</a:t>
            </a:r>
            <a:endParaRPr lang="en-US" altLang="ko-KR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6" name="직사각형 18445"/>
          <p:cNvSpPr/>
          <p:nvPr/>
        </p:nvSpPr>
        <p:spPr>
          <a:xfrm>
            <a:off x="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448" name="TextBox 1"/>
          <p:cNvSpPr txBox="1"/>
          <p:nvPr/>
        </p:nvSpPr>
        <p:spPr>
          <a:xfrm>
            <a:off x="593413" y="202302"/>
            <a:ext cx="219322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dirty="0">
                <a:solidFill>
                  <a:schemeClr val="bg1"/>
                </a:solidFill>
                <a:latin typeface="맑은 고딕"/>
              </a:rPr>
              <a:t>향후 계획</a:t>
            </a:r>
          </a:p>
        </p:txBody>
      </p:sp>
      <p:sp>
        <p:nvSpPr>
          <p:cNvPr id="18449" name="직사각형 18"/>
          <p:cNvSpPr/>
          <p:nvPr/>
        </p:nvSpPr>
        <p:spPr>
          <a:xfrm flipV="1">
            <a:off x="0" y="888862"/>
            <a:ext cx="410425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28" name="타원 27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하트 28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D067D1A-8726-45EF-A713-3E28E36E4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25644" y="1914881"/>
            <a:ext cx="6307655" cy="409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0240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타원 19"/>
          <p:cNvSpPr/>
          <p:nvPr/>
        </p:nvSpPr>
        <p:spPr>
          <a:xfrm>
            <a:off x="2737726" y="1172421"/>
            <a:ext cx="4665558" cy="4665558"/>
          </a:xfrm>
          <a:prstGeom prst="ellipse">
            <a:avLst/>
          </a:prstGeom>
          <a:solidFill>
            <a:schemeClr val="bg1"/>
          </a:solidFill>
          <a:ln w="28575" algn="ctr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553626" y="3935238"/>
            <a:ext cx="3048000" cy="0"/>
          </a:xfrm>
          <a:prstGeom prst="line">
            <a:avLst/>
          </a:prstGeom>
          <a:ln w="38100" algn="ctr">
            <a:solidFill>
              <a:schemeClr val="accent1">
                <a:lumMod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185021" y="2922762"/>
            <a:ext cx="3770968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3600" b="1" dirty="0">
                <a:solidFill>
                  <a:schemeClr val="accent1">
                    <a:lumMod val="70000"/>
                  </a:schemeClr>
                </a:solidFill>
                <a:latin typeface="맑은 고딕"/>
                <a:cs typeface="맑은 고딕"/>
              </a:rPr>
              <a:t> </a:t>
            </a:r>
            <a:r>
              <a:rPr lang="ko-KR" altLang="en-US" sz="3600" b="1" dirty="0">
                <a:solidFill>
                  <a:schemeClr val="accent1">
                    <a:lumMod val="70000"/>
                  </a:schemeClr>
                </a:solidFill>
                <a:latin typeface="맑은 고딕"/>
                <a:cs typeface="맑은 고딕"/>
              </a:rPr>
              <a:t>프로젝트 후기</a:t>
            </a:r>
            <a:endParaRPr lang="en-US" altLang="ko-KR" sz="3600" b="1" dirty="0">
              <a:solidFill>
                <a:schemeClr val="accent1">
                  <a:lumMod val="70000"/>
                </a:schemeClr>
              </a:solidFill>
              <a:latin typeface="맑은 고딕"/>
              <a:cs typeface="맑은 고딕"/>
            </a:endParaRPr>
          </a:p>
        </p:txBody>
      </p:sp>
      <p:pic>
        <p:nvPicPr>
          <p:cNvPr id="12" name="그래픽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335212" y="-721050"/>
            <a:ext cx="4670425" cy="2864183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15" name="타원 14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하트 15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1BDE98-35DB-4DB0-BC0B-81CDA2F88FF7}"/>
              </a:ext>
            </a:extLst>
          </p:cNvPr>
          <p:cNvSpPr txBox="1"/>
          <p:nvPr/>
        </p:nvSpPr>
        <p:spPr>
          <a:xfrm>
            <a:off x="4204607" y="4180114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B6DA9"/>
                </a:solidFill>
              </a:rPr>
              <a:t>좋았던 점</a:t>
            </a:r>
            <a:endParaRPr lang="en-US" altLang="ko-KR" dirty="0">
              <a:solidFill>
                <a:srgbClr val="2B6DA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B6DA9"/>
                </a:solidFill>
              </a:rPr>
              <a:t>아쉬웠던 점</a:t>
            </a:r>
          </a:p>
        </p:txBody>
      </p:sp>
    </p:spTree>
    <p:extLst>
      <p:ext uri="{BB962C8B-B14F-4D97-AF65-F5344CB8AC3E}">
        <p14:creationId xmlns:p14="http://schemas.microsoft.com/office/powerpoint/2010/main" val="3420056797"/>
      </p:ext>
    </p:extLst>
  </p:cSld>
  <p:clrMapOvr>
    <a:masterClrMapping/>
  </p:clrMapOvr>
  <p:transition/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6" name="직사각형 18445"/>
          <p:cNvSpPr/>
          <p:nvPr/>
        </p:nvSpPr>
        <p:spPr>
          <a:xfrm>
            <a:off x="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448" name="TextBox 1"/>
          <p:cNvSpPr txBox="1"/>
          <p:nvPr/>
        </p:nvSpPr>
        <p:spPr>
          <a:xfrm>
            <a:off x="0" y="198741"/>
            <a:ext cx="5025390" cy="5708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맑은 고딕"/>
              </a:rPr>
              <a:t>프로젝트 후기 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</a:rPr>
              <a:t>–</a:t>
            </a:r>
            <a:r>
              <a:rPr lang="ko-KR" altLang="en-US" sz="3200" b="1">
                <a:solidFill>
                  <a:schemeClr val="bg1"/>
                </a:solidFill>
                <a:latin typeface="맑은 고딕"/>
              </a:rPr>
              <a:t> 좋았던 점</a:t>
            </a:r>
            <a:endParaRPr lang="ko-KR" altLang="en-US" sz="3200" b="1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18449" name="직사각형 18"/>
          <p:cNvSpPr/>
          <p:nvPr/>
        </p:nvSpPr>
        <p:spPr>
          <a:xfrm>
            <a:off x="0" y="843142"/>
            <a:ext cx="493115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 rot="0"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28" name="타원 27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하트 28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73075" y="1823441"/>
            <a:ext cx="9122518" cy="4629867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2000" y="1817134"/>
            <a:ext cx="8747835" cy="4677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정승원</a:t>
            </a:r>
            <a:endParaRPr lang="ko-KR" altLang="en-US"/>
          </a:p>
          <a:p>
            <a:pPr marL="285750" indent="-285750">
              <a:buFontTx/>
              <a:buChar char="-"/>
              <a:defRPr/>
            </a:pPr>
            <a:r>
              <a:rPr lang="en-US" altLang="ko-KR"/>
              <a:t>PM</a:t>
            </a:r>
            <a:r>
              <a:rPr lang="ko-KR" altLang="en-US"/>
              <a:t>을 맡으면서 팀프로젝트 진행을 이해할 수 있어서 좋았고</a:t>
            </a:r>
            <a:r>
              <a:rPr lang="en-US" altLang="ko-KR"/>
              <a:t>, 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     </a:t>
            </a:r>
            <a:r>
              <a:rPr lang="ko-KR" altLang="en-US"/>
              <a:t>앞으로 어떤 방향으로 나아가야할지 알게되었다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권영기</a:t>
            </a:r>
            <a:endParaRPr lang="ko-KR" altLang="en-US"/>
          </a:p>
          <a:p>
            <a:pPr lvl="0">
              <a:defRPr/>
            </a:pPr>
            <a:r>
              <a:rPr lang="en-US" altLang="ko-KR" sz="1800" b="0" kern="0" spc="0">
                <a:solidFill>
                  <a:srgbClr val="000000"/>
                </a:solidFill>
                <a:effectLst/>
                <a:latin typeface="+mj-ea"/>
                <a:ea typeface="+mj-ea"/>
              </a:rPr>
              <a:t>-  </a:t>
            </a:r>
            <a:r>
              <a:rPr lang="ko-KR" altLang="en-US" sz="1800" b="0" kern="0" spc="0">
                <a:solidFill>
                  <a:srgbClr val="000000"/>
                </a:solidFill>
                <a:effectLst/>
                <a:latin typeface="+mj-ea"/>
                <a:ea typeface="+mj-ea"/>
              </a:rPr>
              <a:t>첫 팀 프로젝트를 하면서</a:t>
            </a:r>
            <a:r>
              <a:rPr lang="en-US" altLang="ko-KR" sz="1800" b="0" kern="0" spc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/>
              <a:t>협업의 중요성을 알게 되었다</a:t>
            </a:r>
            <a:r>
              <a:rPr lang="en-US" altLang="ko-KR"/>
              <a:t>.</a:t>
            </a:r>
            <a:endParaRPr lang="en-US" altLang="ko-KR"/>
          </a:p>
          <a:p>
            <a:pPr marL="285750" indent="-285750">
              <a:buFontTx/>
              <a:buChar char="-"/>
              <a:defRPr/>
            </a:pPr>
            <a:r>
              <a:rPr lang="en-US" altLang="ko-KR"/>
              <a:t>Github</a:t>
            </a:r>
            <a:r>
              <a:rPr lang="ko-KR" altLang="en-US"/>
              <a:t>를 능숙하게 활용할 수 있어서 좋았다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 kern="0">
              <a:solidFill>
                <a:srgbClr val="000000"/>
              </a:solidFill>
              <a:latin typeface="+mj-ea"/>
              <a:ea typeface="+mj-ea"/>
            </a:endParaRPr>
          </a:p>
          <a:p>
            <a:pPr lvl="0">
              <a:defRPr/>
            </a:pPr>
            <a:r>
              <a:rPr lang="ko-KR" altLang="en-US" kern="0">
                <a:solidFill>
                  <a:srgbClr val="000000"/>
                </a:solidFill>
                <a:latin typeface="+mj-ea"/>
                <a:ea typeface="+mj-ea"/>
              </a:rPr>
              <a:t>정승혁</a:t>
            </a:r>
            <a:endParaRPr lang="ko-KR" altLang="en-US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kern="0">
                <a:solidFill>
                  <a:srgbClr val="000000"/>
                </a:solidFill>
                <a:latin typeface="+mj-ea"/>
                <a:ea typeface="+mj-ea"/>
              </a:rPr>
              <a:t>작년 </a:t>
            </a:r>
            <a:r>
              <a:rPr lang="en-US" altLang="ko-KR" kern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kern="0">
                <a:solidFill>
                  <a:srgbClr val="000000"/>
                </a:solidFill>
                <a:latin typeface="+mj-ea"/>
                <a:ea typeface="+mj-ea"/>
              </a:rPr>
              <a:t>학기때 혼자 프로젝트를 하여 많이 힘들었는데 </a:t>
            </a:r>
            <a:endParaRPr lang="ko-KR" altLang="en-US" kern="0">
              <a:solidFill>
                <a:srgbClr val="000000"/>
              </a:solidFill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kern="0">
                <a:solidFill>
                  <a:srgbClr val="000000"/>
                </a:solidFill>
                <a:latin typeface="+mj-ea"/>
                <a:ea typeface="+mj-ea"/>
              </a:rPr>
              <a:t>   </a:t>
            </a:r>
            <a:r>
              <a:rPr lang="ko-KR" altLang="en-US" kern="0">
                <a:solidFill>
                  <a:srgbClr val="000000"/>
                </a:solidFill>
                <a:latin typeface="+mj-ea"/>
                <a:ea typeface="+mj-ea"/>
              </a:rPr>
              <a:t> 올해 처음으로 팀 프로젝트가 진행되어 좋았다</a:t>
            </a:r>
            <a:r>
              <a:rPr lang="en-US" altLang="ko-KR" ker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en-US" altLang="ko-KR" kern="0">
              <a:solidFill>
                <a:srgbClr val="000000"/>
              </a:solidFill>
              <a:latin typeface="+mj-ea"/>
              <a:ea typeface="+mj-ea"/>
            </a:endParaRPr>
          </a:p>
          <a:p>
            <a:pPr marL="0" marR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50" b="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kern="0" spc="0">
                <a:solidFill>
                  <a:srgbClr val="000000"/>
                </a:solidFill>
                <a:effectLst/>
                <a:latin typeface="+mj-ea"/>
                <a:ea typeface="+mj-ea"/>
              </a:rPr>
              <a:t>변세민</a:t>
            </a:r>
            <a:endParaRPr lang="ko-KR" altLang="en-US" sz="1800" b="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marR="0" indent="-28575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800" b="0" kern="0" spc="0">
                <a:solidFill>
                  <a:srgbClr val="000000"/>
                </a:solidFill>
                <a:effectLst/>
                <a:latin typeface="+mj-ea"/>
                <a:ea typeface="+mj-ea"/>
              </a:rPr>
              <a:t>팀 프로젝트를 하면서도 부족한 </a:t>
            </a:r>
            <a:r>
              <a:rPr lang="en-US" altLang="ko-KR" sz="1800" b="0" kern="0" spc="0">
                <a:solidFill>
                  <a:srgbClr val="000000"/>
                </a:solidFill>
                <a:effectLst/>
                <a:latin typeface="+mj-ea"/>
                <a:ea typeface="+mj-ea"/>
              </a:rPr>
              <a:t>JS</a:t>
            </a:r>
            <a:r>
              <a:rPr lang="ko-KR" altLang="en-US" sz="1800" b="0" kern="0" spc="0">
                <a:solidFill>
                  <a:srgbClr val="000000"/>
                </a:solidFill>
                <a:effectLst/>
                <a:latin typeface="+mj-ea"/>
                <a:ea typeface="+mj-ea"/>
              </a:rPr>
              <a:t>를 찾아</a:t>
            </a:r>
            <a:r>
              <a:rPr lang="en-US" altLang="ko-KR" sz="1800" b="0" kern="0" spc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800" b="0" kern="0" spc="0">
                <a:solidFill>
                  <a:srgbClr val="000000"/>
                </a:solidFill>
                <a:effectLst/>
                <a:latin typeface="+mj-ea"/>
                <a:ea typeface="+mj-ea"/>
              </a:rPr>
              <a:t> 배우는 경험이 되어서 좋았다</a:t>
            </a:r>
            <a:r>
              <a:rPr lang="en-US" altLang="ko-KR" sz="1800" b="0" kern="0" spc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en-US" altLang="ko-KR" sz="1800" b="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marR="0" indent="-28575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1800" b="0" kern="0" spc="0">
                <a:solidFill>
                  <a:srgbClr val="000000"/>
                </a:solidFill>
                <a:effectLst/>
                <a:latin typeface="+mj-ea"/>
                <a:ea typeface="+mj-ea"/>
              </a:rPr>
              <a:t>-  </a:t>
            </a:r>
            <a:r>
              <a:rPr lang="ko-KR" altLang="en-US" sz="1800" b="0" kern="0" spc="0">
                <a:solidFill>
                  <a:srgbClr val="000000"/>
                </a:solidFill>
                <a:effectLst/>
                <a:latin typeface="+mj-ea"/>
                <a:ea typeface="+mj-ea"/>
              </a:rPr>
              <a:t>오픈소스를 활용하는 방법을 알게 되어서 좋았다</a:t>
            </a:r>
            <a:r>
              <a:rPr lang="en-US" altLang="ko-KR" sz="1800" b="0" kern="0" spc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en-US" altLang="ko-KR" sz="1800" b="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-26172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타원 19"/>
          <p:cNvSpPr/>
          <p:nvPr/>
        </p:nvSpPr>
        <p:spPr>
          <a:xfrm>
            <a:off x="2737726" y="1172421"/>
            <a:ext cx="4665558" cy="4665558"/>
          </a:xfrm>
          <a:prstGeom prst="ellipse">
            <a:avLst/>
          </a:prstGeom>
          <a:solidFill>
            <a:schemeClr val="bg1"/>
          </a:solidFill>
          <a:ln w="28575" algn="ctr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553626" y="3935238"/>
            <a:ext cx="3048000" cy="0"/>
          </a:xfrm>
          <a:prstGeom prst="line">
            <a:avLst/>
          </a:prstGeom>
          <a:ln w="38100" algn="ctr">
            <a:solidFill>
              <a:schemeClr val="accent1">
                <a:lumMod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402366" y="2157709"/>
            <a:ext cx="3336278" cy="164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 dirty="0">
                <a:solidFill>
                  <a:schemeClr val="accent1">
                    <a:lumMod val="70000"/>
                  </a:schemeClr>
                </a:solidFill>
                <a:latin typeface="맑은 고딕"/>
                <a:cs typeface="맑은 고딕"/>
              </a:rPr>
              <a:t>프로젝트 </a:t>
            </a:r>
            <a:endParaRPr lang="en-US" altLang="ko-KR" sz="3600" b="1" dirty="0">
              <a:solidFill>
                <a:schemeClr val="accent1">
                  <a:lumMod val="70000"/>
                </a:schemeClr>
              </a:solidFill>
              <a:latin typeface="맑은 고딕"/>
              <a:cs typeface="맑은 고딕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 dirty="0">
                <a:solidFill>
                  <a:schemeClr val="accent1">
                    <a:lumMod val="70000"/>
                  </a:schemeClr>
                </a:solidFill>
                <a:latin typeface="맑은 고딕"/>
                <a:cs typeface="맑은 고딕"/>
              </a:rPr>
              <a:t>개요</a:t>
            </a:r>
            <a:endParaRPr lang="en-US" altLang="ko-KR" sz="3600" b="1" dirty="0">
              <a:solidFill>
                <a:schemeClr val="accent1">
                  <a:lumMod val="70000"/>
                </a:schemeClr>
              </a:solidFill>
              <a:latin typeface="맑은 고딕"/>
              <a:cs typeface="맑은 고딕"/>
            </a:endParaRPr>
          </a:p>
        </p:txBody>
      </p:sp>
      <p:pic>
        <p:nvPicPr>
          <p:cNvPr id="12" name="그래픽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335212" y="-721050"/>
            <a:ext cx="4670425" cy="2864183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15" name="타원 14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하트 15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A2475B-FF1A-4EBD-BA79-926C1C986FC4}"/>
              </a:ext>
            </a:extLst>
          </p:cNvPr>
          <p:cNvSpPr txBox="1"/>
          <p:nvPr/>
        </p:nvSpPr>
        <p:spPr>
          <a:xfrm>
            <a:off x="4284206" y="4102627"/>
            <a:ext cx="1839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B6DA9"/>
                </a:solidFill>
              </a:rPr>
              <a:t>목표</a:t>
            </a:r>
            <a:endParaRPr lang="en-US" altLang="ko-KR" dirty="0">
              <a:solidFill>
                <a:srgbClr val="2B6DA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B6DA9"/>
                </a:solidFill>
              </a:rPr>
              <a:t>배경과 </a:t>
            </a:r>
            <a:r>
              <a:rPr lang="en-US" altLang="ko-KR" dirty="0">
                <a:solidFill>
                  <a:srgbClr val="2B6DA9"/>
                </a:solidFill>
              </a:rPr>
              <a:t>Research </a:t>
            </a:r>
            <a:r>
              <a:rPr lang="ko-KR" altLang="en-US" dirty="0">
                <a:solidFill>
                  <a:srgbClr val="2B6DA9"/>
                </a:solidFill>
              </a:rPr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4071827166"/>
      </p:ext>
    </p:extLst>
  </p:cSld>
  <p:clrMapOvr>
    <a:masterClrMapping/>
  </p:clrMapOvr>
  <p:transition/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6" name="직사각형 18445"/>
          <p:cNvSpPr/>
          <p:nvPr/>
        </p:nvSpPr>
        <p:spPr>
          <a:xfrm>
            <a:off x="-840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448" name="TextBox 1"/>
          <p:cNvSpPr txBox="1"/>
          <p:nvPr/>
        </p:nvSpPr>
        <p:spPr>
          <a:xfrm>
            <a:off x="0" y="198741"/>
            <a:ext cx="5434965" cy="5708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맑은 고딕"/>
              </a:rPr>
              <a:t>프로젝트 후기 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</a:rPr>
              <a:t>–</a:t>
            </a:r>
            <a:r>
              <a:rPr lang="ko-KR" altLang="en-US" sz="3200" b="1">
                <a:solidFill>
                  <a:schemeClr val="bg1"/>
                </a:solidFill>
                <a:latin typeface="맑은 고딕"/>
              </a:rPr>
              <a:t> 아쉬웠던 점</a:t>
            </a:r>
            <a:endParaRPr lang="ko-KR" altLang="en-US" sz="3200" b="1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18449" name="직사각형 18"/>
          <p:cNvSpPr/>
          <p:nvPr/>
        </p:nvSpPr>
        <p:spPr>
          <a:xfrm>
            <a:off x="0" y="843142"/>
            <a:ext cx="52006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 rot="0"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28" name="타원 27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하트 28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73075" y="1823441"/>
            <a:ext cx="9122518" cy="4629867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6819" y="2238709"/>
            <a:ext cx="7541703" cy="3655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ko-KR" altLang="en-US"/>
              <a:t>정승원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algn="l" defTabSz="914400" rtl="0" eaLnBrk="1" latinLnBrk="1" hangingPunct="1"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rPr>
              <a:t> 이번 프로젝트를 진행하면서 미련이 남는 부분들이 많이 있었다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<a:solidFill>
                <a:srgbClr val="000000"/>
              </a:solidFill>
              <a:latin typeface="Calibri"/>
              <a:ea typeface="맑은 고딕"/>
            </a:endParaRPr>
          </a:p>
          <a:p>
            <a:pPr lvl="0">
              <a:defRPr/>
            </a:pPr>
            <a:r>
              <a:rPr lang="ko-KR" altLang="en-US"/>
              <a:t>  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</a:t>
            </a:r>
            <a:r>
              <a:rPr lang="en-US" altLang="ko-KR"/>
              <a:t>- </a:t>
            </a:r>
            <a:r>
              <a:rPr lang="ko-KR" altLang="en-US"/>
              <a:t>설화 속 장소를 방문하여 찾아내고</a:t>
            </a:r>
            <a:r>
              <a:rPr lang="en-US" altLang="ko-KR"/>
              <a:t>, </a:t>
            </a:r>
            <a:r>
              <a:rPr lang="ko-KR" altLang="en-US"/>
              <a:t> 사진을 직접 구하고 싶었으나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   </a:t>
            </a:r>
            <a:r>
              <a:rPr lang="ko-KR" altLang="en-US"/>
              <a:t>  </a:t>
            </a:r>
            <a:r>
              <a:rPr lang="en-US" altLang="ko-KR"/>
              <a:t> </a:t>
            </a:r>
            <a:r>
              <a:rPr lang="ko-KR" altLang="en-US"/>
              <a:t>시간적 문제</a:t>
            </a:r>
            <a:r>
              <a:rPr lang="en-US" altLang="ko-KR"/>
              <a:t>,</a:t>
            </a:r>
            <a:r>
              <a:rPr lang="ko-KR" altLang="en-US"/>
              <a:t> 코로나 문제로 그러지 못한 점이 아쉽다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   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 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권영기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 </a:t>
            </a:r>
            <a:r>
              <a:rPr lang="en-US" altLang="ko-KR"/>
              <a:t>-</a:t>
            </a:r>
            <a:r>
              <a:rPr lang="ko-KR" altLang="en-US"/>
              <a:t> 제공 받았던 </a:t>
            </a:r>
            <a:r>
              <a:rPr lang="en-US" altLang="ko-KR"/>
              <a:t>API</a:t>
            </a:r>
            <a:r>
              <a:rPr lang="ko-KR" altLang="en-US"/>
              <a:t>가 실질적으로는 </a:t>
            </a:r>
            <a:r>
              <a:rPr lang="en-US" altLang="ko-KR"/>
              <a:t>pdf</a:t>
            </a:r>
            <a:r>
              <a:rPr lang="ko-KR" altLang="en-US"/>
              <a:t>파일만 제공하는 부실한 점이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       </a:t>
            </a:r>
            <a:r>
              <a:rPr lang="ko-KR" altLang="en-US"/>
              <a:t>많이 아쉬웠다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 </a:t>
            </a:r>
            <a:endParaRPr lang="en-US" altLang="ko-KR"/>
          </a:p>
          <a:p>
            <a:pPr lvl="0">
              <a:defRPr/>
            </a:pPr>
            <a:endParaRPr lang="ko-KR" altLang="en-US" sz="1800" b="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lvl="0">
              <a:defRPr/>
            </a:pPr>
            <a:endParaRPr lang="ko-KR" altLang="en-US" sz="1800" b="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6" name="직사각형 18445"/>
          <p:cNvSpPr/>
          <p:nvPr/>
        </p:nvSpPr>
        <p:spPr>
          <a:xfrm>
            <a:off x="-840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448" name="TextBox 1"/>
          <p:cNvSpPr txBox="1"/>
          <p:nvPr/>
        </p:nvSpPr>
        <p:spPr>
          <a:xfrm>
            <a:off x="0" y="198741"/>
            <a:ext cx="5434965" cy="5708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맑은 고딕"/>
              </a:rPr>
              <a:t>프로젝트 후기 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</a:rPr>
              <a:t>–</a:t>
            </a:r>
            <a:r>
              <a:rPr lang="ko-KR" altLang="en-US" sz="3200" b="1">
                <a:solidFill>
                  <a:schemeClr val="bg1"/>
                </a:solidFill>
                <a:latin typeface="맑은 고딕"/>
              </a:rPr>
              <a:t> 아쉬웠던 점</a:t>
            </a:r>
            <a:endParaRPr lang="ko-KR" altLang="en-US" sz="3200" b="1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18449" name="직사각형 18"/>
          <p:cNvSpPr/>
          <p:nvPr/>
        </p:nvSpPr>
        <p:spPr>
          <a:xfrm>
            <a:off x="0" y="843142"/>
            <a:ext cx="52006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 rot="0"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28" name="타원 27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하트 28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73075" y="1823441"/>
            <a:ext cx="9122518" cy="4629867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00650" y="1862860"/>
            <a:ext cx="7541703" cy="3107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정승혁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  </a:t>
            </a:r>
            <a:r>
              <a:rPr lang="en-US" altLang="ko-KR"/>
              <a:t>- </a:t>
            </a:r>
            <a:r>
              <a:rPr lang="ko-KR" altLang="en-US"/>
              <a:t>팀원 모두 웹페이지 만들어본 경험이 없어서 만드는데 시간이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         </a:t>
            </a:r>
            <a:r>
              <a:rPr lang="ko-KR" altLang="en-US"/>
              <a:t>조금 걸렸다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      </a:t>
            </a:r>
            <a:r>
              <a:rPr lang="en-US" altLang="ko-KR"/>
              <a:t>- </a:t>
            </a:r>
            <a:r>
              <a:rPr lang="ko-KR" altLang="en-US"/>
              <a:t>실시간으로 공공</a:t>
            </a:r>
            <a:r>
              <a:rPr lang="en-US" altLang="ko-KR"/>
              <a:t> API</a:t>
            </a:r>
            <a:r>
              <a:rPr lang="ko-KR" altLang="en-US"/>
              <a:t>를 받지 못하여 아쉽다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변세민</a:t>
            </a:r>
            <a:endParaRPr lang="ko-KR" altLang="en-US"/>
          </a:p>
          <a:p>
            <a:pPr marL="285750" indent="-285750">
              <a:buFontTx/>
              <a:buChar char="-"/>
              <a:defRPr/>
            </a:pPr>
            <a:r>
              <a:rPr lang="ko-KR" altLang="en-US"/>
              <a:t>실시간으로 공공</a:t>
            </a:r>
            <a:r>
              <a:rPr lang="en-US" altLang="ko-KR"/>
              <a:t> API</a:t>
            </a:r>
            <a:r>
              <a:rPr lang="ko-KR" altLang="en-US"/>
              <a:t>를 받지 못하여 아쉽다</a:t>
            </a:r>
            <a:r>
              <a:rPr lang="en-US" altLang="ko-KR"/>
              <a:t>.</a:t>
            </a:r>
            <a:endParaRPr lang="en-US" altLang="ko-KR"/>
          </a:p>
          <a:p>
            <a:pPr marL="285750" indent="-285750">
              <a:buFontTx/>
              <a:buChar char="-"/>
              <a:defRPr/>
            </a:pPr>
            <a:r>
              <a:rPr lang="en-US" altLang="ko-KR" sz="1800" b="0" kern="0" spc="0">
                <a:solidFill>
                  <a:srgbClr val="000000"/>
                </a:solidFill>
                <a:effectLst/>
                <a:latin typeface="+mj-ea"/>
                <a:ea typeface="+mj-ea"/>
              </a:rPr>
              <a:t>DB</a:t>
            </a:r>
            <a:r>
              <a:rPr lang="ko-KR" altLang="en-US" sz="1800" b="0" kern="0" spc="0">
                <a:solidFill>
                  <a:srgbClr val="000000"/>
                </a:solidFill>
                <a:effectLst/>
                <a:latin typeface="+mj-ea"/>
                <a:ea typeface="+mj-ea"/>
              </a:rPr>
              <a:t>를 이용하지 못해서 게시판을 만들지 못해서 아쉬웠습니다</a:t>
            </a:r>
            <a:r>
              <a:rPr lang="en-US" altLang="ko-KR" sz="1800" b="0" kern="0" spc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en-US" altLang="ko-KR" sz="1800" b="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/>
          </a:p>
          <a:p>
            <a:pPr lvl="0">
              <a:defRPr/>
            </a:pPr>
            <a:endParaRPr lang="ko-KR" altLang="en-US" sz="1800" b="0" kern="0" spc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lvl="0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6250" y="4259341"/>
            <a:ext cx="6022214" cy="2072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타원 19"/>
          <p:cNvSpPr/>
          <p:nvPr/>
        </p:nvSpPr>
        <p:spPr>
          <a:xfrm>
            <a:off x="2737726" y="1172421"/>
            <a:ext cx="4665558" cy="4665558"/>
          </a:xfrm>
          <a:prstGeom prst="ellipse">
            <a:avLst/>
          </a:prstGeom>
          <a:solidFill>
            <a:schemeClr val="bg1"/>
          </a:solidFill>
          <a:ln w="28575" algn="ctr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553626" y="3935238"/>
            <a:ext cx="3048000" cy="0"/>
          </a:xfrm>
          <a:prstGeom prst="line">
            <a:avLst/>
          </a:prstGeom>
          <a:ln w="38100" algn="ctr">
            <a:solidFill>
              <a:schemeClr val="accent1">
                <a:lumMod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185021" y="2922762"/>
            <a:ext cx="3770968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3600" b="1" dirty="0">
                <a:solidFill>
                  <a:schemeClr val="accent1">
                    <a:lumMod val="70000"/>
                  </a:schemeClr>
                </a:solidFill>
                <a:latin typeface="맑은 고딕"/>
                <a:cs typeface="맑은 고딕"/>
              </a:rPr>
              <a:t> </a:t>
            </a:r>
            <a:r>
              <a:rPr lang="ko-KR" altLang="en-US" sz="3600" b="1" dirty="0">
                <a:solidFill>
                  <a:schemeClr val="accent1">
                    <a:lumMod val="70000"/>
                  </a:schemeClr>
                </a:solidFill>
                <a:latin typeface="맑은 고딕"/>
                <a:cs typeface="맑은 고딕"/>
              </a:rPr>
              <a:t>출처</a:t>
            </a:r>
            <a:endParaRPr lang="en-US" altLang="ko-KR" sz="3600" b="1" dirty="0">
              <a:solidFill>
                <a:schemeClr val="accent1">
                  <a:lumMod val="70000"/>
                </a:schemeClr>
              </a:solidFill>
              <a:latin typeface="맑은 고딕"/>
              <a:cs typeface="맑은 고딕"/>
            </a:endParaRPr>
          </a:p>
        </p:txBody>
      </p:sp>
      <p:pic>
        <p:nvPicPr>
          <p:cNvPr id="12" name="그래픽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335212" y="-721050"/>
            <a:ext cx="4670425" cy="2864183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15" name="타원 14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하트 15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113004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6" name="직사각형 18445"/>
          <p:cNvSpPr/>
          <p:nvPr/>
        </p:nvSpPr>
        <p:spPr>
          <a:xfrm>
            <a:off x="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448" name="TextBox 1"/>
          <p:cNvSpPr txBox="1"/>
          <p:nvPr/>
        </p:nvSpPr>
        <p:spPr>
          <a:xfrm>
            <a:off x="850231" y="152944"/>
            <a:ext cx="100540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solidFill>
                  <a:schemeClr val="bg1"/>
                </a:solidFill>
                <a:latin typeface="맑은 고딕"/>
              </a:rPr>
              <a:t>출처</a:t>
            </a:r>
          </a:p>
        </p:txBody>
      </p:sp>
      <p:sp>
        <p:nvSpPr>
          <p:cNvPr id="18449" name="직사각형 18"/>
          <p:cNvSpPr/>
          <p:nvPr/>
        </p:nvSpPr>
        <p:spPr>
          <a:xfrm>
            <a:off x="0" y="843142"/>
            <a:ext cx="319237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28" name="타원 27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하트 28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084707-6F8F-4CDF-9C84-4094207A1F48}"/>
              </a:ext>
            </a:extLst>
          </p:cNvPr>
          <p:cNvSpPr/>
          <p:nvPr/>
        </p:nvSpPr>
        <p:spPr>
          <a:xfrm>
            <a:off x="473075" y="1823441"/>
            <a:ext cx="9122518" cy="4629867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BB68BE-736B-47BF-9276-2F284973EF19}"/>
              </a:ext>
            </a:extLst>
          </p:cNvPr>
          <p:cNvSpPr txBox="1"/>
          <p:nvPr/>
        </p:nvSpPr>
        <p:spPr>
          <a:xfrm>
            <a:off x="2817470" y="3178583"/>
            <a:ext cx="4957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크라우드</a:t>
            </a:r>
            <a:r>
              <a:rPr lang="ko-KR" altLang="en-US" dirty="0"/>
              <a:t> 픽</a:t>
            </a:r>
          </a:p>
        </p:txBody>
      </p:sp>
      <p:pic>
        <p:nvPicPr>
          <p:cNvPr id="1026" name="Picture 2" descr="크라우드픽 – FASTFIVE">
            <a:extLst>
              <a:ext uri="{FF2B5EF4-FFF2-40B4-BE49-F238E27FC236}">
                <a16:creationId xmlns:a16="http://schemas.microsoft.com/office/drawing/2014/main" id="{8A0145BF-5FDA-43D6-88D0-217625E4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20" y="2557016"/>
            <a:ext cx="1526167" cy="127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C848CD0-F34A-44B2-ADA1-4307FC40D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201" y="2822143"/>
            <a:ext cx="879903" cy="879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2DBB64-B0FC-4BE6-9FC0-0C73B35FFCD9}"/>
              </a:ext>
            </a:extLst>
          </p:cNvPr>
          <p:cNvSpPr txBox="1"/>
          <p:nvPr/>
        </p:nvSpPr>
        <p:spPr>
          <a:xfrm>
            <a:off x="6845587" y="3192919"/>
            <a:ext cx="174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카카오 맵</a:t>
            </a:r>
          </a:p>
        </p:txBody>
      </p:sp>
      <p:pic>
        <p:nvPicPr>
          <p:cNvPr id="1028" name="Picture 4" descr="공공데이터 : 관악구청">
            <a:extLst>
              <a:ext uri="{FF2B5EF4-FFF2-40B4-BE49-F238E27FC236}">
                <a16:creationId xmlns:a16="http://schemas.microsoft.com/office/drawing/2014/main" id="{B6511BF6-8AFC-43A4-8A13-D63B29D9B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47" y="4787768"/>
            <a:ext cx="1261196" cy="87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733A9B-92FB-4D3C-94A7-D4FDEF8D2022}"/>
              </a:ext>
            </a:extLst>
          </p:cNvPr>
          <p:cNvSpPr txBox="1"/>
          <p:nvPr/>
        </p:nvSpPr>
        <p:spPr>
          <a:xfrm>
            <a:off x="2745662" y="5052521"/>
            <a:ext cx="2216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공공데이터 포털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179213-FC25-46D7-BE9B-006428AD8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906" y="4766225"/>
            <a:ext cx="879905" cy="8799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0BEBCA-FADF-4C63-8BB1-5483454D1A01}"/>
              </a:ext>
            </a:extLst>
          </p:cNvPr>
          <p:cNvSpPr txBox="1"/>
          <p:nvPr/>
        </p:nvSpPr>
        <p:spPr>
          <a:xfrm>
            <a:off x="6878612" y="5191842"/>
            <a:ext cx="174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오픈소스</a:t>
            </a:r>
          </a:p>
        </p:txBody>
      </p:sp>
    </p:spTree>
    <p:extLst>
      <p:ext uri="{BB962C8B-B14F-4D97-AF65-F5344CB8AC3E}">
        <p14:creationId xmlns:p14="http://schemas.microsoft.com/office/powerpoint/2010/main" val="97301806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타원 19"/>
          <p:cNvSpPr/>
          <p:nvPr/>
        </p:nvSpPr>
        <p:spPr>
          <a:xfrm>
            <a:off x="2737726" y="1172421"/>
            <a:ext cx="4665558" cy="4665558"/>
          </a:xfrm>
          <a:prstGeom prst="ellipse">
            <a:avLst/>
          </a:prstGeom>
          <a:solidFill>
            <a:schemeClr val="bg1"/>
          </a:solidFill>
          <a:ln w="28575" algn="ctr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579026" y="3656433"/>
            <a:ext cx="3048000" cy="0"/>
          </a:xfrm>
          <a:prstGeom prst="line">
            <a:avLst/>
          </a:prstGeom>
          <a:ln w="38100" algn="ctr">
            <a:solidFill>
              <a:schemeClr val="accent1">
                <a:lumMod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122493" y="2840184"/>
            <a:ext cx="3896023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3600" b="1" dirty="0">
                <a:solidFill>
                  <a:schemeClr val="accent1">
                    <a:lumMod val="70000"/>
                  </a:schemeClr>
                </a:solidFill>
                <a:latin typeface="맑은 고딕"/>
              </a:rPr>
              <a:t>Thank You/Q&amp;A</a:t>
            </a:r>
            <a:endParaRPr lang="en-US" altLang="ko-KR" sz="3600" b="1" dirty="0">
              <a:solidFill>
                <a:schemeClr val="accent1">
                  <a:lumMod val="70000"/>
                </a:schemeClr>
              </a:solidFill>
              <a:latin typeface="맑은 고딕"/>
              <a:cs typeface="맑은 고딕"/>
            </a:endParaRPr>
          </a:p>
        </p:txBody>
      </p:sp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7272475" y="4532888"/>
            <a:ext cx="4670425" cy="2864183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15" name="타원 14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하트 15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2993941"/>
      </p:ext>
    </p:extLst>
  </p:cSld>
  <p:clrMapOvr>
    <a:masterClrMapping/>
  </p:clrMapOvr>
  <p:transition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2" name="직사각형 12301"/>
          <p:cNvSpPr/>
          <p:nvPr/>
        </p:nvSpPr>
        <p:spPr>
          <a:xfrm>
            <a:off x="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304" name="TextBox 1"/>
          <p:cNvSpPr txBox="1"/>
          <p:nvPr/>
        </p:nvSpPr>
        <p:spPr>
          <a:xfrm>
            <a:off x="605856" y="156583"/>
            <a:ext cx="100540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맑은 고딕"/>
              </a:rPr>
              <a:t>목표</a:t>
            </a:r>
            <a:endParaRPr lang="ko-KR" altLang="en-US" sz="3200" b="1">
              <a:solidFill>
                <a:schemeClr val="bg1"/>
              </a:solidFill>
              <a:latin typeface="맑은 고딕"/>
            </a:endParaRPr>
          </a:p>
        </p:txBody>
      </p:sp>
      <p:grpSp>
        <p:nvGrpSpPr>
          <p:cNvPr id="16" name="그룹 15"/>
          <p:cNvGrpSpPr/>
          <p:nvPr/>
        </p:nvGrpSpPr>
        <p:grpSpPr>
          <a:xfrm rot="0"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17" name="타원 16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하트 17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" name="직사각형 18"/>
          <p:cNvSpPr/>
          <p:nvPr/>
        </p:nvSpPr>
        <p:spPr>
          <a:xfrm flipV="1">
            <a:off x="0" y="888861"/>
            <a:ext cx="258277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230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480" y="2503170"/>
            <a:ext cx="9845040" cy="1851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2" name="직사각형 12301"/>
          <p:cNvSpPr/>
          <p:nvPr/>
        </p:nvSpPr>
        <p:spPr>
          <a:xfrm>
            <a:off x="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169EE2-B65F-46A8-98C5-0F620ECBD09F}"/>
              </a:ext>
            </a:extLst>
          </p:cNvPr>
          <p:cNvSpPr/>
          <p:nvPr/>
        </p:nvSpPr>
        <p:spPr>
          <a:xfrm>
            <a:off x="246192" y="1778953"/>
            <a:ext cx="9440838" cy="5033327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12304" name="TextBox 1"/>
          <p:cNvSpPr txBox="1"/>
          <p:nvPr/>
        </p:nvSpPr>
        <p:spPr>
          <a:xfrm>
            <a:off x="107266" y="235903"/>
            <a:ext cx="411003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200" b="1" dirty="0">
                <a:solidFill>
                  <a:schemeClr val="bg1"/>
                </a:solidFill>
                <a:latin typeface="맑은 고딕"/>
              </a:rPr>
              <a:t>배경과 </a:t>
            </a:r>
            <a:r>
              <a:rPr lang="en-US" altLang="ko-KR" sz="3200" b="1" dirty="0">
                <a:solidFill>
                  <a:schemeClr val="bg1"/>
                </a:solidFill>
                <a:latin typeface="맑은 고딕"/>
              </a:rPr>
              <a:t>Research</a:t>
            </a:r>
            <a:r>
              <a:rPr lang="ko-KR" altLang="en-US" sz="3200" b="1" dirty="0">
                <a:solidFill>
                  <a:schemeClr val="bg1"/>
                </a:solidFill>
                <a:latin typeface="맑은 고딕"/>
              </a:rPr>
              <a:t>내용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17" name="타원 16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하트 17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8">
            <a:extLst>
              <a:ext uri="{FF2B5EF4-FFF2-40B4-BE49-F238E27FC236}">
                <a16:creationId xmlns:a16="http://schemas.microsoft.com/office/drawing/2014/main" id="{B764EE8E-66A8-408C-9946-1B351B214171}"/>
              </a:ext>
            </a:extLst>
          </p:cNvPr>
          <p:cNvSpPr/>
          <p:nvPr/>
        </p:nvSpPr>
        <p:spPr>
          <a:xfrm flipV="1">
            <a:off x="0" y="888862"/>
            <a:ext cx="449649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217B9F-3F2C-40F7-AC73-27F6BF795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23" y="2158110"/>
            <a:ext cx="4061854" cy="4061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AF4682-813A-46F2-ADEE-5B09C5058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424" y="2158110"/>
            <a:ext cx="4332954" cy="376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89171"/>
      </p:ext>
    </p:extLst>
  </p:cSld>
  <p:clrMapOvr>
    <a:masterClrMapping/>
  </p:clrMapOvr>
  <p:transition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2" name="직사각형 12301"/>
          <p:cNvSpPr/>
          <p:nvPr/>
        </p:nvSpPr>
        <p:spPr>
          <a:xfrm>
            <a:off x="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32581" y="1823443"/>
            <a:ext cx="9440838" cy="5033327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304" name="TextBox 1"/>
          <p:cNvSpPr txBox="1"/>
          <p:nvPr/>
        </p:nvSpPr>
        <p:spPr>
          <a:xfrm>
            <a:off x="107266" y="235903"/>
            <a:ext cx="411003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맑은 고딕"/>
              </a:rPr>
              <a:t>배경과 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</a:rPr>
              <a:t>Research</a:t>
            </a:r>
            <a:r>
              <a:rPr lang="ko-KR" altLang="en-US" sz="3200" b="1">
                <a:solidFill>
                  <a:schemeClr val="bg1"/>
                </a:solidFill>
                <a:latin typeface="맑은 고딕"/>
              </a:rPr>
              <a:t>내용</a:t>
            </a:r>
            <a:endParaRPr lang="ko-KR" altLang="en-US" sz="3200" b="1">
              <a:solidFill>
                <a:schemeClr val="bg1"/>
              </a:solidFill>
              <a:latin typeface="맑은 고딕"/>
            </a:endParaRPr>
          </a:p>
        </p:txBody>
      </p:sp>
      <p:grpSp>
        <p:nvGrpSpPr>
          <p:cNvPr id="16" name="그룹 15"/>
          <p:cNvGrpSpPr/>
          <p:nvPr/>
        </p:nvGrpSpPr>
        <p:grpSpPr>
          <a:xfrm rot="0"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17" name="타원 16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하트 17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" name="직사각형 18"/>
          <p:cNvSpPr/>
          <p:nvPr/>
        </p:nvSpPr>
        <p:spPr>
          <a:xfrm flipV="1">
            <a:off x="0" y="888862"/>
            <a:ext cx="449649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2306" name="그림 1230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5000" y="2110604"/>
            <a:ext cx="3600450" cy="2848457"/>
          </a:xfrm>
          <a:prstGeom prst="rect">
            <a:avLst/>
          </a:prstGeom>
        </p:spPr>
      </p:pic>
      <p:pic>
        <p:nvPicPr>
          <p:cNvPr id="12310" name="그림 1230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56517" y="2229081"/>
            <a:ext cx="3600450" cy="2604580"/>
          </a:xfrm>
          <a:prstGeom prst="rect">
            <a:avLst/>
          </a:prstGeom>
        </p:spPr>
      </p:pic>
      <p:sp>
        <p:nvSpPr>
          <p:cNvPr id="12311" name="TextBox 12310"/>
          <p:cNvSpPr txBox="1"/>
          <p:nvPr/>
        </p:nvSpPr>
        <p:spPr>
          <a:xfrm>
            <a:off x="598779" y="5086070"/>
            <a:ext cx="7863432" cy="163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&lt;</a:t>
            </a:r>
            <a:r>
              <a:rPr lang="ko-KR" altLang="en-US" sz="1400"/>
              <a:t>기존의 제주설화 사이트</a:t>
            </a:r>
            <a:r>
              <a:rPr lang="en-US" altLang="ko-KR" sz="1400"/>
              <a:t>&gt;</a:t>
            </a:r>
            <a:endParaRPr lang="en-US" altLang="ko-KR" sz="1400"/>
          </a:p>
          <a:p>
            <a:pPr algn="ctr">
              <a:defRPr/>
            </a:pPr>
            <a:endParaRPr lang="en-US" altLang="ko-KR" sz="1400"/>
          </a:p>
          <a:p>
            <a:pPr algn="ctr">
              <a:defRPr/>
            </a:pPr>
            <a:r>
              <a:rPr lang="ko-KR" altLang="en-US" sz="1400"/>
              <a:t>떨어지는 가독성</a:t>
            </a:r>
            <a:endParaRPr lang="ko-KR" altLang="en-US" sz="1400"/>
          </a:p>
          <a:p>
            <a:pPr algn="ctr">
              <a:defRPr/>
            </a:pPr>
            <a:endParaRPr lang="en-US" altLang="ko-KR" sz="1400"/>
          </a:p>
          <a:p>
            <a:pPr algn="ctr">
              <a:defRPr/>
            </a:pPr>
            <a:r>
              <a:rPr lang="ko-KR" altLang="en-US" sz="1400"/>
              <a:t>제주 설화 </a:t>
            </a:r>
            <a:r>
              <a:rPr lang="en-US" altLang="ko-KR" sz="1400"/>
              <a:t>PDF </a:t>
            </a:r>
            <a:r>
              <a:rPr lang="ko-KR" altLang="en-US" sz="1400"/>
              <a:t>파일만 제공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 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현지조사 파일의 부실한 내용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2" name="직사각형 12301"/>
          <p:cNvSpPr/>
          <p:nvPr/>
        </p:nvSpPr>
        <p:spPr>
          <a:xfrm>
            <a:off x="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46192" y="1778953"/>
            <a:ext cx="9440838" cy="5033327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304" name="TextBox 1"/>
          <p:cNvSpPr txBox="1"/>
          <p:nvPr/>
        </p:nvSpPr>
        <p:spPr>
          <a:xfrm>
            <a:off x="107266" y="235903"/>
            <a:ext cx="411003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맑은 고딕"/>
              </a:rPr>
              <a:t>배경과 </a:t>
            </a:r>
            <a:r>
              <a:rPr lang="en-US" altLang="ko-KR" sz="3200" b="1">
                <a:solidFill>
                  <a:schemeClr val="bg1"/>
                </a:solidFill>
                <a:latin typeface="맑은 고딕"/>
              </a:rPr>
              <a:t>Research</a:t>
            </a:r>
            <a:r>
              <a:rPr lang="ko-KR" altLang="en-US" sz="3200" b="1">
                <a:solidFill>
                  <a:schemeClr val="bg1"/>
                </a:solidFill>
                <a:latin typeface="맑은 고딕"/>
              </a:rPr>
              <a:t>내용</a:t>
            </a:r>
            <a:endParaRPr lang="ko-KR" altLang="en-US" sz="3200" b="1">
              <a:solidFill>
                <a:schemeClr val="bg1"/>
              </a:solidFill>
              <a:latin typeface="맑은 고딕"/>
            </a:endParaRPr>
          </a:p>
        </p:txBody>
      </p:sp>
      <p:grpSp>
        <p:nvGrpSpPr>
          <p:cNvPr id="16" name="그룹 15"/>
          <p:cNvGrpSpPr/>
          <p:nvPr/>
        </p:nvGrpSpPr>
        <p:grpSpPr>
          <a:xfrm rot="0"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17" name="타원 16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하트 17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" name="직사각형 18"/>
          <p:cNvSpPr/>
          <p:nvPr/>
        </p:nvSpPr>
        <p:spPr>
          <a:xfrm flipV="1">
            <a:off x="0" y="888862"/>
            <a:ext cx="449649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311" name="TextBox 12310"/>
          <p:cNvSpPr txBox="1"/>
          <p:nvPr/>
        </p:nvSpPr>
        <p:spPr>
          <a:xfrm>
            <a:off x="1865115" y="5881908"/>
            <a:ext cx="6416814" cy="640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 설화의 관련된 장소의 위치와 사진을 추가하여 차별성을 만듦</a:t>
            </a:r>
            <a:endParaRPr lang="ko-KR" altLang="en-US"/>
          </a:p>
          <a:p>
            <a:pPr>
              <a:defRPr/>
            </a:pP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0859" y="2292514"/>
            <a:ext cx="3690215" cy="31844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05741" y="2568441"/>
            <a:ext cx="4549760" cy="2553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타원 19"/>
          <p:cNvSpPr/>
          <p:nvPr/>
        </p:nvSpPr>
        <p:spPr>
          <a:xfrm>
            <a:off x="2737726" y="1172421"/>
            <a:ext cx="4665558" cy="4665558"/>
          </a:xfrm>
          <a:prstGeom prst="ellipse">
            <a:avLst/>
          </a:prstGeom>
          <a:solidFill>
            <a:schemeClr val="bg1"/>
          </a:solidFill>
          <a:ln w="28575" algn="ctr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553626" y="3935238"/>
            <a:ext cx="3048000" cy="0"/>
          </a:xfrm>
          <a:prstGeom prst="line">
            <a:avLst/>
          </a:prstGeom>
          <a:ln w="38100" algn="ctr">
            <a:solidFill>
              <a:schemeClr val="accent1">
                <a:lumMod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402366" y="2758464"/>
            <a:ext cx="3336278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 dirty="0">
                <a:solidFill>
                  <a:schemeClr val="accent1">
                    <a:lumMod val="70000"/>
                  </a:schemeClr>
                </a:solidFill>
                <a:latin typeface="맑은 고딕"/>
                <a:cs typeface="맑은 고딕"/>
              </a:rPr>
              <a:t>계획 및 성과</a:t>
            </a:r>
            <a:endParaRPr lang="en-US" altLang="ko-KR" sz="3600" b="1" dirty="0">
              <a:solidFill>
                <a:schemeClr val="accent1">
                  <a:lumMod val="70000"/>
                </a:schemeClr>
              </a:solidFill>
              <a:latin typeface="맑은 고딕"/>
              <a:cs typeface="맑은 고딕"/>
            </a:endParaRPr>
          </a:p>
        </p:txBody>
      </p:sp>
      <p:pic>
        <p:nvPicPr>
          <p:cNvPr id="12" name="그래픽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335212" y="-721050"/>
            <a:ext cx="4670425" cy="2864183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15" name="타원 14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하트 15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49688F1-400E-41E4-8DD5-9AB5B08FF3F3}"/>
              </a:ext>
            </a:extLst>
          </p:cNvPr>
          <p:cNvSpPr txBox="1"/>
          <p:nvPr/>
        </p:nvSpPr>
        <p:spPr>
          <a:xfrm>
            <a:off x="4284206" y="4102627"/>
            <a:ext cx="1572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B6DA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</a:t>
            </a:r>
            <a:endParaRPr lang="en-US" altLang="ko-KR" dirty="0">
              <a:solidFill>
                <a:srgbClr val="2B6DA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B6DA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진행과정</a:t>
            </a:r>
            <a:endParaRPr lang="en-US" altLang="ko-KR" dirty="0">
              <a:solidFill>
                <a:srgbClr val="2B6DA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B6DA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성과</a:t>
            </a:r>
            <a:endParaRPr lang="ko-KR" altLang="en-US" dirty="0">
              <a:solidFill>
                <a:srgbClr val="2B6D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934130"/>
      </p:ext>
    </p:extLst>
  </p:cSld>
  <p:clrMapOvr>
    <a:masterClrMapping/>
  </p:clrMapOvr>
  <p:transition/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직사각형 1026"/>
          <p:cNvSpPr/>
          <p:nvPr/>
        </p:nvSpPr>
        <p:spPr>
          <a:xfrm>
            <a:off x="0" y="0"/>
            <a:ext cx="9914400" cy="7062743"/>
          </a:xfrm>
          <a:prstGeom prst="rect">
            <a:avLst/>
          </a:prstGeom>
          <a:solidFill>
            <a:schemeClr val="accent1">
              <a:lumMod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8823974" y="152944"/>
            <a:ext cx="863056" cy="863056"/>
            <a:chOff x="8823974" y="152944"/>
            <a:chExt cx="863056" cy="863056"/>
          </a:xfrm>
        </p:grpSpPr>
        <p:sp>
          <p:nvSpPr>
            <p:cNvPr id="14" name="타원 13"/>
            <p:cNvSpPr/>
            <p:nvPr/>
          </p:nvSpPr>
          <p:spPr>
            <a:xfrm>
              <a:off x="8823974" y="152944"/>
              <a:ext cx="863056" cy="86305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하트 14"/>
            <p:cNvSpPr/>
            <p:nvPr/>
          </p:nvSpPr>
          <p:spPr>
            <a:xfrm>
              <a:off x="8979625" y="330800"/>
              <a:ext cx="551753" cy="551753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" name="TextBox 1"/>
          <p:cNvSpPr txBox="1"/>
          <p:nvPr/>
        </p:nvSpPr>
        <p:spPr>
          <a:xfrm>
            <a:off x="652967" y="177397"/>
            <a:ext cx="1005403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맑은 고딕"/>
              </a:rPr>
              <a:t>계획</a:t>
            </a:r>
            <a:endParaRPr lang="ko-KR" altLang="en-US" sz="3200" b="1">
              <a:solidFill>
                <a:schemeClr val="bg1"/>
              </a:solidFill>
              <a:latin typeface="맑은 고딕"/>
            </a:endParaRPr>
          </a:p>
          <a:p>
            <a:pPr lvl="0">
              <a:defRPr lang="ko-KR" altLang="en-US"/>
            </a:pPr>
            <a:endParaRPr lang="ko-KR" altLang="en-US" sz="2400" b="1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843142"/>
            <a:ext cx="27191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1571283" y="1155584"/>
            <a:ext cx="7321255" cy="703558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사각형: 둥근 모서리 19"/>
          <p:cNvSpPr/>
          <p:nvPr/>
        </p:nvSpPr>
        <p:spPr>
          <a:xfrm>
            <a:off x="1571280" y="2210684"/>
            <a:ext cx="7321255" cy="703558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사각형: 둥근 모서리 20"/>
          <p:cNvSpPr/>
          <p:nvPr/>
        </p:nvSpPr>
        <p:spPr>
          <a:xfrm>
            <a:off x="1571282" y="3221601"/>
            <a:ext cx="7321255" cy="703558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사각형: 둥근 모서리 21"/>
          <p:cNvSpPr/>
          <p:nvPr/>
        </p:nvSpPr>
        <p:spPr>
          <a:xfrm>
            <a:off x="1571282" y="4438614"/>
            <a:ext cx="7321255" cy="703558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사각형: 둥근 모서리 22"/>
          <p:cNvSpPr/>
          <p:nvPr/>
        </p:nvSpPr>
        <p:spPr>
          <a:xfrm>
            <a:off x="1571281" y="5655627"/>
            <a:ext cx="7321255" cy="703558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순서도: 연결자 3"/>
          <p:cNvSpPr/>
          <p:nvPr/>
        </p:nvSpPr>
        <p:spPr>
          <a:xfrm>
            <a:off x="1183350" y="1016000"/>
            <a:ext cx="1005403" cy="976999"/>
          </a:xfrm>
          <a:prstGeom prst="flowChartConnector">
            <a:avLst/>
          </a:prstGeom>
          <a:solidFill>
            <a:srgbClr val="00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순서도: 연결자 24"/>
          <p:cNvSpPr/>
          <p:nvPr/>
        </p:nvSpPr>
        <p:spPr>
          <a:xfrm>
            <a:off x="1183350" y="2062162"/>
            <a:ext cx="1005403" cy="976999"/>
          </a:xfrm>
          <a:prstGeom prst="flowChartConnector">
            <a:avLst/>
          </a:prstGeom>
          <a:solidFill>
            <a:srgbClr val="00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순서도: 연결자 25"/>
          <p:cNvSpPr/>
          <p:nvPr/>
        </p:nvSpPr>
        <p:spPr>
          <a:xfrm>
            <a:off x="1183350" y="3147947"/>
            <a:ext cx="1005403" cy="976999"/>
          </a:xfrm>
          <a:prstGeom prst="flowChartConnector">
            <a:avLst/>
          </a:prstGeom>
          <a:solidFill>
            <a:srgbClr val="00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순서도: 연결자 26"/>
          <p:cNvSpPr/>
          <p:nvPr/>
        </p:nvSpPr>
        <p:spPr>
          <a:xfrm>
            <a:off x="1183349" y="4232518"/>
            <a:ext cx="1005403" cy="976999"/>
          </a:xfrm>
          <a:prstGeom prst="flowChartConnector">
            <a:avLst/>
          </a:prstGeom>
          <a:solidFill>
            <a:srgbClr val="00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순서도: 연결자 27"/>
          <p:cNvSpPr/>
          <p:nvPr/>
        </p:nvSpPr>
        <p:spPr>
          <a:xfrm>
            <a:off x="1183348" y="5487405"/>
            <a:ext cx="1005403" cy="976999"/>
          </a:xfrm>
          <a:prstGeom prst="flowChartConnector">
            <a:avLst/>
          </a:prstGeom>
          <a:solidFill>
            <a:srgbClr val="00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2357" y="1180917"/>
            <a:ext cx="599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>
                <a:solidFill>
                  <a:schemeClr val="bg1"/>
                </a:solidFill>
              </a:rPr>
              <a:t>1</a:t>
            </a:r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02357" y="2250904"/>
            <a:ext cx="599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>
                <a:solidFill>
                  <a:schemeClr val="bg1"/>
                </a:solidFill>
              </a:rPr>
              <a:t>2</a:t>
            </a:r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02357" y="3308747"/>
            <a:ext cx="599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>
                <a:solidFill>
                  <a:schemeClr val="bg1"/>
                </a:solidFill>
              </a:rPr>
              <a:t>3</a:t>
            </a:r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63874" y="4400519"/>
            <a:ext cx="599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>
                <a:solidFill>
                  <a:schemeClr val="bg1"/>
                </a:solidFill>
              </a:rPr>
              <a:t>4</a:t>
            </a:r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02357" y="5653156"/>
            <a:ext cx="599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>
                <a:solidFill>
                  <a:schemeClr val="bg1"/>
                </a:solidFill>
              </a:rPr>
              <a:t>5</a:t>
            </a:r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57126" y="1338610"/>
            <a:ext cx="6053072" cy="364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깃허브를 이용한 프로젝트 관리 </a:t>
            </a: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639167" y="2412250"/>
            <a:ext cx="6053075" cy="367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공공 데이터 </a:t>
            </a:r>
            <a:r>
              <a:rPr lang="en-US" altLang="ko-KR"/>
              <a:t>API </a:t>
            </a:r>
            <a:r>
              <a:rPr lang="ko-KR" altLang="en-US"/>
              <a:t>사용 </a:t>
            </a:r>
            <a:r>
              <a:rPr lang="en-US" altLang="ko-KR"/>
              <a:t>(</a:t>
            </a:r>
            <a:r>
              <a:rPr lang="ko-KR" altLang="en-US"/>
              <a:t>신화 민담 전설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664158" y="3429000"/>
            <a:ext cx="6053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카카오 </a:t>
            </a:r>
            <a:r>
              <a:rPr lang="en-US" altLang="ko-KR"/>
              <a:t>API</a:t>
            </a:r>
            <a:r>
              <a:rPr lang="ko-KR" altLang="en-US"/>
              <a:t>를 사용하여 맵 구현 </a:t>
            </a:r>
            <a:endParaRPr lang="en-US" altLang="ko-KR"/>
          </a:p>
        </p:txBody>
      </p:sp>
      <p:sp>
        <p:nvSpPr>
          <p:cNvPr id="35" name="TextBox 34"/>
          <p:cNvSpPr txBox="1"/>
          <p:nvPr/>
        </p:nvSpPr>
        <p:spPr>
          <a:xfrm>
            <a:off x="2649936" y="4622758"/>
            <a:ext cx="6053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PDF.js 사용</a:t>
            </a: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640216" y="5834671"/>
            <a:ext cx="6053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자료조사를 통해 위치 및 사진 조사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371</ep:Words>
  <ep:PresentationFormat>A4 용지(210x297mm)</ep:PresentationFormat>
  <ep:Paragraphs>149</ep:Paragraphs>
  <ep:Slides>34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ep:HeadingPairs>
  <ep:TitlesOfParts>
    <vt:vector size="35" baseType="lpstr">
      <vt:lpstr>3_Office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2017-09-07T10:48:07.000</dcterms:created>
  <dc:creator>HOME</dc:creator>
  <cp:lastModifiedBy>kyg98</cp:lastModifiedBy>
  <dcterms:modified xsi:type="dcterms:W3CDTF">2021-06-18T06:30:55.449</dcterms:modified>
  <cp:revision>574</cp:revision>
  <dc:title>PowerPoint 프레젠테이션</dc:title>
  <cp:version>0906.0100.01</cp:version>
</cp:coreProperties>
</file>